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6"/>
  </p:notesMasterIdLst>
  <p:handoutMasterIdLst>
    <p:handoutMasterId r:id="rId37"/>
  </p:handoutMasterIdLst>
  <p:sldIdLst>
    <p:sldId id="256" r:id="rId8"/>
    <p:sldId id="301" r:id="rId9"/>
    <p:sldId id="258" r:id="rId10"/>
    <p:sldId id="259" r:id="rId11"/>
    <p:sldId id="260" r:id="rId12"/>
    <p:sldId id="262" r:id="rId13"/>
    <p:sldId id="281" r:id="rId14"/>
    <p:sldId id="302" r:id="rId15"/>
    <p:sldId id="264" r:id="rId16"/>
    <p:sldId id="265" r:id="rId17"/>
    <p:sldId id="303" r:id="rId18"/>
    <p:sldId id="266" r:id="rId19"/>
    <p:sldId id="297" r:id="rId20"/>
    <p:sldId id="267" r:id="rId21"/>
    <p:sldId id="268" r:id="rId22"/>
    <p:sldId id="304" r:id="rId23"/>
    <p:sldId id="269" r:id="rId24"/>
    <p:sldId id="270" r:id="rId25"/>
    <p:sldId id="298" r:id="rId26"/>
    <p:sldId id="271" r:id="rId27"/>
    <p:sldId id="272" r:id="rId28"/>
    <p:sldId id="305" r:id="rId29"/>
    <p:sldId id="273" r:id="rId30"/>
    <p:sldId id="274" r:id="rId31"/>
    <p:sldId id="275" r:id="rId32"/>
    <p:sldId id="276" r:id="rId33"/>
    <p:sldId id="286" r:id="rId34"/>
    <p:sldId id="295" r:id="rId35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00"/>
    <a:srgbClr val="FCF600"/>
    <a:srgbClr val="3333CC"/>
    <a:srgbClr val="C80000"/>
    <a:srgbClr val="FC6204"/>
    <a:srgbClr val="FF9900"/>
    <a:srgbClr val="00FF00"/>
    <a:srgbClr val="04FCE4"/>
    <a:srgbClr val="E2A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318" autoAdjust="0"/>
  </p:normalViewPr>
  <p:slideViewPr>
    <p:cSldViewPr>
      <p:cViewPr varScale="1">
        <p:scale>
          <a:sx n="111" d="100"/>
          <a:sy n="111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780"/>
    </p:cViewPr>
  </p:sorterViewPr>
  <p:notesViewPr>
    <p:cSldViewPr>
      <p:cViewPr varScale="1">
        <p:scale>
          <a:sx n="50" d="100"/>
          <a:sy n="50" d="100"/>
        </p:scale>
        <p:origin x="-190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6CA06-A7D3-420E-B3AB-77AF4F50402A}" type="doc">
      <dgm:prSet loTypeId="urn:microsoft.com/office/officeart/2005/8/layout/cycle4#1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F7A8B21-6CD6-44FD-9640-E4A81A7D970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Price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AA0C0B6-F2EA-40A4-8450-3DABAA5595C5}" type="parTrans" cxnId="{153D1487-E371-413A-84DF-CFA314BBA63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D3106E3E-339B-44D6-91DC-7BEE72C89A12}" type="sibTrans" cxnId="{153D1487-E371-413A-84DF-CFA314BBA63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DC334F9-BE63-4D6E-A11F-0EAAA7E46D94}">
      <dgm:prSet phldrT="[Text]" custT="1"/>
      <dgm:spPr>
        <a:solidFill>
          <a:srgbClr val="FF5050"/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Place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10C30AF-CF6A-4DBE-988E-0C0C6C1B1B03}" type="parTrans" cxnId="{085D4C4F-878F-443F-9B1F-DFC2551F834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7196AF39-A5E0-4A54-920C-9D172579EFD6}" type="sibTrans" cxnId="{085D4C4F-878F-443F-9B1F-DFC2551F834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844BEE2-E514-4CB9-A2A6-98586B5E949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Product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6E5685B6-E7D0-4DB7-9335-CE3DBDB09C66}" type="parTrans" cxnId="{8F5901A4-A8AB-4A79-AA2E-3582B84B12A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6B691A6-264D-406B-8849-3A921A1A1C6D}" type="sibTrans" cxnId="{8F5901A4-A8AB-4A79-AA2E-3582B84B12A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3609F77-F9D0-401E-8283-7BD8634FD753}">
      <dgm:prSet phldrT="[Text]" custT="1"/>
      <dgm:spPr>
        <a:solidFill>
          <a:srgbClr val="7030A0"/>
        </a:solidFill>
      </dgm:spPr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Promotion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65F477E-A7FF-47FE-9619-D206A09B3136}" type="parTrans" cxnId="{80D6E533-57C9-4A28-8964-A05A7D29EBB9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B2803A6-32B4-4B6A-8B5D-C21DC64ACE8F}" type="sibTrans" cxnId="{80D6E533-57C9-4A28-8964-A05A7D29EBB9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7C608899-FBC6-4AC1-A30E-6B3697529CCD}" type="pres">
      <dgm:prSet presAssocID="{6706CA06-A7D3-420E-B3AB-77AF4F5040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3F1F4-28A4-4935-8B96-76297E2C88DD}" type="pres">
      <dgm:prSet presAssocID="{6706CA06-A7D3-420E-B3AB-77AF4F50402A}" presName="children" presStyleCnt="0"/>
      <dgm:spPr/>
    </dgm:pt>
    <dgm:pt modelId="{8661B05E-030B-422E-951D-3524DA59E5DD}" type="pres">
      <dgm:prSet presAssocID="{6706CA06-A7D3-420E-B3AB-77AF4F50402A}" presName="childPlaceholder" presStyleCnt="0"/>
      <dgm:spPr/>
    </dgm:pt>
    <dgm:pt modelId="{6C9C7586-D932-4672-B0F4-935F52D85D54}" type="pres">
      <dgm:prSet presAssocID="{6706CA06-A7D3-420E-B3AB-77AF4F50402A}" presName="circle" presStyleCnt="0"/>
      <dgm:spPr/>
    </dgm:pt>
    <dgm:pt modelId="{94E8F503-6CB5-4DDB-AE56-61080B831A9A}" type="pres">
      <dgm:prSet presAssocID="{6706CA06-A7D3-420E-B3AB-77AF4F50402A}" presName="quadrant1" presStyleLbl="node1" presStyleIdx="0" presStyleCnt="4" custLinFactNeighborY="-6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1820D-3618-4C4C-A5B6-2C43C176A619}" type="pres">
      <dgm:prSet presAssocID="{6706CA06-A7D3-420E-B3AB-77AF4F50402A}" presName="quadrant2" presStyleLbl="node1" presStyleIdx="1" presStyleCnt="4" custLinFactNeighborX="10843" custLinFactNeighborY="-6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37AF7-09C0-4F50-AD14-61A6C5507617}" type="pres">
      <dgm:prSet presAssocID="{6706CA06-A7D3-420E-B3AB-77AF4F50402A}" presName="quadrant3" presStyleLbl="node1" presStyleIdx="2" presStyleCnt="4" custLinFactNeighborX="10843" custLinFactNeighborY="4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FF1CE-49A4-4935-99A0-171A5C09AC6A}" type="pres">
      <dgm:prSet presAssocID="{6706CA06-A7D3-420E-B3AB-77AF4F50402A}" presName="quadrant4" presStyleLbl="node1" presStyleIdx="3" presStyleCnt="4" custScaleX="108788" custLinFactNeighborY="4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F6D3F-741F-4631-BE5C-EE0F100A73D3}" type="pres">
      <dgm:prSet presAssocID="{6706CA06-A7D3-420E-B3AB-77AF4F50402A}" presName="quadrantPlaceholder" presStyleCnt="0"/>
      <dgm:spPr/>
    </dgm:pt>
    <dgm:pt modelId="{D75E6021-16A0-4B3A-B757-7EB6A70E9B2D}" type="pres">
      <dgm:prSet presAssocID="{6706CA06-A7D3-420E-B3AB-77AF4F50402A}" presName="center1" presStyleLbl="fgShp" presStyleIdx="0" presStyleCnt="2" custLinFactNeighborX="13459" custLinFactNeighborY="-13534"/>
      <dgm:spPr/>
    </dgm:pt>
    <dgm:pt modelId="{AA9E5502-C7C8-44B1-9422-9D660F9BC691}" type="pres">
      <dgm:prSet presAssocID="{6706CA06-A7D3-420E-B3AB-77AF4F50402A}" presName="center2" presStyleLbl="fgShp" presStyleIdx="1" presStyleCnt="2" custLinFactNeighborX="13459" custLinFactNeighborY="16164"/>
      <dgm:spPr/>
    </dgm:pt>
  </dgm:ptLst>
  <dgm:cxnLst>
    <dgm:cxn modelId="{DFC51FA2-EAED-49E2-B3B1-1C7EAA0A6F74}" type="presOf" srcId="{5DC334F9-BE63-4D6E-A11F-0EAAA7E46D94}" destId="{7261820D-3618-4C4C-A5B6-2C43C176A619}" srcOrd="0" destOrd="0" presId="urn:microsoft.com/office/officeart/2005/8/layout/cycle4#1"/>
    <dgm:cxn modelId="{8F5901A4-A8AB-4A79-AA2E-3582B84B12AC}" srcId="{6706CA06-A7D3-420E-B3AB-77AF4F50402A}" destId="{9844BEE2-E514-4CB9-A2A6-98586B5E949A}" srcOrd="2" destOrd="0" parTransId="{6E5685B6-E7D0-4DB7-9335-CE3DBDB09C66}" sibTransId="{66B691A6-264D-406B-8849-3A921A1A1C6D}"/>
    <dgm:cxn modelId="{085D4C4F-878F-443F-9B1F-DFC2551F834B}" srcId="{6706CA06-A7D3-420E-B3AB-77AF4F50402A}" destId="{5DC334F9-BE63-4D6E-A11F-0EAAA7E46D94}" srcOrd="1" destOrd="0" parTransId="{910C30AF-CF6A-4DBE-988E-0C0C6C1B1B03}" sibTransId="{7196AF39-A5E0-4A54-920C-9D172579EFD6}"/>
    <dgm:cxn modelId="{80D6E533-57C9-4A28-8964-A05A7D29EBB9}" srcId="{6706CA06-A7D3-420E-B3AB-77AF4F50402A}" destId="{B3609F77-F9D0-401E-8283-7BD8634FD753}" srcOrd="3" destOrd="0" parTransId="{D65F477E-A7FF-47FE-9619-D206A09B3136}" sibTransId="{BB2803A6-32B4-4B6A-8B5D-C21DC64ACE8F}"/>
    <dgm:cxn modelId="{CD0C1B06-F8A3-437D-B00C-7A6F431CA657}" type="presOf" srcId="{CF7A8B21-6CD6-44FD-9640-E4A81A7D970F}" destId="{94E8F503-6CB5-4DDB-AE56-61080B831A9A}" srcOrd="0" destOrd="0" presId="urn:microsoft.com/office/officeart/2005/8/layout/cycle4#1"/>
    <dgm:cxn modelId="{5CDDF5A5-CC6A-4605-9C8B-B69E2E12472A}" type="presOf" srcId="{9844BEE2-E514-4CB9-A2A6-98586B5E949A}" destId="{3EB37AF7-09C0-4F50-AD14-61A6C5507617}" srcOrd="0" destOrd="0" presId="urn:microsoft.com/office/officeart/2005/8/layout/cycle4#1"/>
    <dgm:cxn modelId="{185EFFC2-BF4A-443F-9B62-7716CAD51A8C}" type="presOf" srcId="{B3609F77-F9D0-401E-8283-7BD8634FD753}" destId="{0FDFF1CE-49A4-4935-99A0-171A5C09AC6A}" srcOrd="0" destOrd="0" presId="urn:microsoft.com/office/officeart/2005/8/layout/cycle4#1"/>
    <dgm:cxn modelId="{F779F252-B80F-4A32-94BE-D1282D155D10}" type="presOf" srcId="{6706CA06-A7D3-420E-B3AB-77AF4F50402A}" destId="{7C608899-FBC6-4AC1-A30E-6B3697529CCD}" srcOrd="0" destOrd="0" presId="urn:microsoft.com/office/officeart/2005/8/layout/cycle4#1"/>
    <dgm:cxn modelId="{153D1487-E371-413A-84DF-CFA314BBA63C}" srcId="{6706CA06-A7D3-420E-B3AB-77AF4F50402A}" destId="{CF7A8B21-6CD6-44FD-9640-E4A81A7D970F}" srcOrd="0" destOrd="0" parTransId="{9AA0C0B6-F2EA-40A4-8450-3DABAA5595C5}" sibTransId="{D3106E3E-339B-44D6-91DC-7BEE72C89A12}"/>
    <dgm:cxn modelId="{AB919544-11B1-4EE7-BE9A-7274A6914972}" type="presParOf" srcId="{7C608899-FBC6-4AC1-A30E-6B3697529CCD}" destId="{7763F1F4-28A4-4935-8B96-76297E2C88DD}" srcOrd="0" destOrd="0" presId="urn:microsoft.com/office/officeart/2005/8/layout/cycle4#1"/>
    <dgm:cxn modelId="{FCB9818D-1E32-4E5A-AC3C-B6C5C3B672A9}" type="presParOf" srcId="{7763F1F4-28A4-4935-8B96-76297E2C88DD}" destId="{8661B05E-030B-422E-951D-3524DA59E5DD}" srcOrd="0" destOrd="0" presId="urn:microsoft.com/office/officeart/2005/8/layout/cycle4#1"/>
    <dgm:cxn modelId="{CD9F452F-541C-4EF2-A716-07CEB985E79A}" type="presParOf" srcId="{7C608899-FBC6-4AC1-A30E-6B3697529CCD}" destId="{6C9C7586-D932-4672-B0F4-935F52D85D54}" srcOrd="1" destOrd="0" presId="urn:microsoft.com/office/officeart/2005/8/layout/cycle4#1"/>
    <dgm:cxn modelId="{CABCC9FB-82A0-4374-AD20-1D8D26F82D98}" type="presParOf" srcId="{6C9C7586-D932-4672-B0F4-935F52D85D54}" destId="{94E8F503-6CB5-4DDB-AE56-61080B831A9A}" srcOrd="0" destOrd="0" presId="urn:microsoft.com/office/officeart/2005/8/layout/cycle4#1"/>
    <dgm:cxn modelId="{C2B00F5E-FEFB-45E8-AD3E-FE20FE2A244D}" type="presParOf" srcId="{6C9C7586-D932-4672-B0F4-935F52D85D54}" destId="{7261820D-3618-4C4C-A5B6-2C43C176A619}" srcOrd="1" destOrd="0" presId="urn:microsoft.com/office/officeart/2005/8/layout/cycle4#1"/>
    <dgm:cxn modelId="{EDBB36C4-A250-4CAC-BC89-F5BF66CBD7EC}" type="presParOf" srcId="{6C9C7586-D932-4672-B0F4-935F52D85D54}" destId="{3EB37AF7-09C0-4F50-AD14-61A6C5507617}" srcOrd="2" destOrd="0" presId="urn:microsoft.com/office/officeart/2005/8/layout/cycle4#1"/>
    <dgm:cxn modelId="{427338B3-F332-4848-98D2-FF94B80FC865}" type="presParOf" srcId="{6C9C7586-D932-4672-B0F4-935F52D85D54}" destId="{0FDFF1CE-49A4-4935-99A0-171A5C09AC6A}" srcOrd="3" destOrd="0" presId="urn:microsoft.com/office/officeart/2005/8/layout/cycle4#1"/>
    <dgm:cxn modelId="{8B2CA711-5FC0-4C6E-98B9-D91B39EFEBB1}" type="presParOf" srcId="{6C9C7586-D932-4672-B0F4-935F52D85D54}" destId="{459F6D3F-741F-4631-BE5C-EE0F100A73D3}" srcOrd="4" destOrd="0" presId="urn:microsoft.com/office/officeart/2005/8/layout/cycle4#1"/>
    <dgm:cxn modelId="{3926612E-E2C8-477C-BB31-020B313FCB61}" type="presParOf" srcId="{7C608899-FBC6-4AC1-A30E-6B3697529CCD}" destId="{D75E6021-16A0-4B3A-B757-7EB6A70E9B2D}" srcOrd="2" destOrd="0" presId="urn:microsoft.com/office/officeart/2005/8/layout/cycle4#1"/>
    <dgm:cxn modelId="{F73D19AF-2A52-4400-A382-5A726FD4A93F}" type="presParOf" srcId="{7C608899-FBC6-4AC1-A30E-6B3697529CCD}" destId="{AA9E5502-C7C8-44B1-9422-9D660F9BC69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8F503-6CB5-4DDB-AE56-61080B831A9A}">
      <dsp:nvSpPr>
        <dsp:cNvPr id="0" name=""/>
        <dsp:cNvSpPr/>
      </dsp:nvSpPr>
      <dsp:spPr>
        <a:xfrm>
          <a:off x="1562328" y="161632"/>
          <a:ext cx="2606573" cy="2606573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Price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2325776" y="925080"/>
        <a:ext cx="1843125" cy="1843125"/>
      </dsp:txXfrm>
    </dsp:sp>
    <dsp:sp modelId="{7261820D-3618-4C4C-A5B6-2C43C176A619}">
      <dsp:nvSpPr>
        <dsp:cNvPr id="0" name=""/>
        <dsp:cNvSpPr/>
      </dsp:nvSpPr>
      <dsp:spPr>
        <a:xfrm rot="5400000">
          <a:off x="4571928" y="161632"/>
          <a:ext cx="2606573" cy="2606573"/>
        </a:xfrm>
        <a:prstGeom prst="pieWedge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Place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4571928" y="925080"/>
        <a:ext cx="1843125" cy="1843125"/>
      </dsp:txXfrm>
    </dsp:sp>
    <dsp:sp modelId="{3EB37AF7-09C0-4F50-AD14-61A6C5507617}">
      <dsp:nvSpPr>
        <dsp:cNvPr id="0" name=""/>
        <dsp:cNvSpPr/>
      </dsp:nvSpPr>
      <dsp:spPr>
        <a:xfrm rot="10800000">
          <a:off x="4571928" y="3190130"/>
          <a:ext cx="2606573" cy="2606573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Product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4571928" y="3190130"/>
        <a:ext cx="1843125" cy="1843125"/>
      </dsp:txXfrm>
    </dsp:sp>
    <dsp:sp modelId="{0FDFF1CE-49A4-4935-99A0-171A5C09AC6A}">
      <dsp:nvSpPr>
        <dsp:cNvPr id="0" name=""/>
        <dsp:cNvSpPr/>
      </dsp:nvSpPr>
      <dsp:spPr>
        <a:xfrm rot="16200000">
          <a:off x="1562328" y="3075597"/>
          <a:ext cx="2606573" cy="2835639"/>
        </a:xfrm>
        <a:prstGeom prst="pieWedg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Promotion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278335" y="3190130"/>
        <a:ext cx="2005100" cy="1843125"/>
      </dsp:txXfrm>
    </dsp:sp>
    <dsp:sp modelId="{D75E6021-16A0-4B3A-B757-7EB6A70E9B2D}">
      <dsp:nvSpPr>
        <dsp:cNvPr id="0" name=""/>
        <dsp:cNvSpPr/>
      </dsp:nvSpPr>
      <dsp:spPr>
        <a:xfrm>
          <a:off x="3900245" y="2362204"/>
          <a:ext cx="899960" cy="78257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A9E5502-C7C8-44B1-9422-9D660F9BC691}">
      <dsp:nvSpPr>
        <dsp:cNvPr id="0" name=""/>
        <dsp:cNvSpPr/>
      </dsp:nvSpPr>
      <dsp:spPr>
        <a:xfrm rot="10800000">
          <a:off x="3900245" y="2895603"/>
          <a:ext cx="899960" cy="782574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804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56AC307-4252-4230-8AC9-D531BC95101A}" type="datetimeFigureOut">
              <a:rPr lang="en-US" smtClean="0"/>
              <a:pPr/>
              <a:t>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491A4A-C7FC-488E-AF9C-F69745D675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981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4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3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5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1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0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15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4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52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53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46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77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8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4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22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3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4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9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3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5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BB7F-DC1A-41F5-A83C-1DA4E629034C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A7D0-F771-4DA5-82E4-E92A5EA99259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1CFB-D271-403E-AD3B-76CCDA964A2F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6920-396E-43D0-84F3-E996454483D1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7C09-C6B1-4A63-A54A-D0FDF1AEF439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3645-B027-470D-8D08-3473716FFB66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BCBB-1260-43D1-9ACB-638CCBD7001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E3D8-87BE-4B07-B4E1-4BE6C5402DFF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3D65-C241-4230-9F6C-F68A540D9DDF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01BC-60A6-4B6C-BB2A-3262412E9AC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A24E-5FD7-43C0-8483-C8B722E6DC8D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E4D5-74BD-4F89-B96D-DFC7E7C9C72F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8160-FA38-4E17-A3AC-D5FE27DED97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3326-8904-4D23-B378-1182B048FDE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E621-3271-453B-883B-9FF469E84886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DABF-936E-4FAD-AD58-0BAA348F43A9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5864-1DF7-48E3-ABF6-E69849835A96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2F0E-070F-43DF-921B-5A64805CC727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6E69-7F39-408E-9E8D-DFE9F1550852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B75-DDF3-430C-868D-FF9E210468C1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420F-B47F-4AFA-BBE3-62B4ADAAAA77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5BE-5E8F-4691-9B5E-234479DE401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2BAE-CFC4-43E3-8080-46C9C433CA65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18E-B628-44C9-8478-E71CE0EE371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D4AA-861F-4349-9928-853FAAA310C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016D-405E-4C37-A05C-79B8780F13F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2A37-DFFE-4361-9BD1-AAA3857C509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35A4-D4F4-4677-8EF7-D062B6A7F509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A21-5DE6-4A63-A948-AE3D1BB1644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B001-6E2D-445B-AFE1-0AC9E324B52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EAB5-7439-49F0-9BB8-A50A2F5F7B2F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642C-95B8-4BD7-8453-A018A2334201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57A8-EA25-48CD-9C28-12AE6101EE9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512-1EF1-4F2F-8F14-16E8D4D3C60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0D77-358C-496C-8284-C4EF35CA4DB1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A5D5-F87A-4C19-897F-52F32882208C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12E-9C43-4442-A60E-F37766445D7A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327-1DDB-48F0-8515-CF82004A202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6A16-BDFB-41C8-85F2-D3E2D297097D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625-13F5-4982-B92F-B858B879D6BD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380C-6385-4775-9291-A142B7CBC782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E6A8-B005-45FF-BB73-BCAEA3F7AB15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3114-9FF3-40B6-8E4B-186D2F5488DC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7FA-8423-4BED-851E-1885EAB6AED6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407-29A9-446A-A0C8-EA07457D1839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AAAF-0790-4592-80BC-708E6EF99DD5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75B6-43D9-4058-ACD3-2A0E9016350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76A6-CD53-4920-BF28-247F60311553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6471-BBC1-4D65-BBE1-8D858B7ACA7F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A066-5253-45C8-86E7-6284EB0458FC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D2E-18E8-4F2E-8526-9CE558C67185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A471-07F1-42A5-AFFF-5E1279D8429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262F-C7C3-42E9-A516-D5951B8602B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6DB2-DBE0-4571-96EA-C4E021F844B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F9E-4B9F-4162-9A7D-95EAF8250ED5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F192-F1E3-450B-80DD-B0FC80A324AD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FBCE-2AED-4781-9EBC-64FCF943B43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7834-280B-48A1-8C62-0E848B123EA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A871-A5E8-4373-AABE-2E916C200BB2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3205-2926-42A8-889F-16C645C181F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34D5-95BB-4677-8565-0B771BE417FE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BE8-F2AA-41F5-A636-06F9CFF0347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8155-7951-4BFC-B086-94A8264CD8A3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4B4B-5499-4C42-9C9B-DA96E201055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1D4E-075A-452D-8905-071B49B9A5C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583-6235-461B-8074-464559E5A4B7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5CDB-B181-44CA-A942-6CEAE157937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C3D-5378-4A33-B631-9816E60A4F9D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A70B-4AF0-4722-B9AB-FA239CCB9271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E892-A707-48F8-BE74-ABFA1BA5071C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56-07D1-4424-96B3-6B3F76363B83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1A69-06AC-4308-8B97-C833AE379241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AC23-D106-4100-9C99-AD3266CBE045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4F54-32AD-45B4-9AFB-DDC0065AA2D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279-611E-4B53-8737-502FBCBA1906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0318-5587-4C80-A45C-C6F6E600689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0EBE-C103-4B50-A2EF-4C2870627ED9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4 P's info 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57EE-0534-437C-AFDB-A746256909D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94" y="6566680"/>
            <a:ext cx="1014984" cy="3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150">
          <a:ln w="11430"/>
          <a:solidFill>
            <a:schemeClr val="tx1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rketing Mix info 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BB83-E165-48F5-9E1D-A69AABC4FF04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3200"/>
            <a:ext cx="1014984" cy="3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150">
          <a:ln w="11430"/>
          <a:solidFill>
            <a:schemeClr val="tx1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ice info 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663C-68A3-48AD-9ED5-859DF9057DA0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3200"/>
            <a:ext cx="1014984" cy="3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150">
          <a:ln w="11430"/>
          <a:solidFill>
            <a:schemeClr val="tx1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duct info 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FB44-9DE0-4187-BFD3-27C7687B1ABB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3200"/>
            <a:ext cx="1014984" cy="3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150">
          <a:ln w="11430"/>
          <a:solidFill>
            <a:schemeClr val="tx1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ace info 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612E-3A8A-4881-89FF-8E3C405FF60D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3200"/>
            <a:ext cx="1014984" cy="3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150">
          <a:ln w="11430"/>
          <a:solidFill>
            <a:schemeClr val="tx1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motion info 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75F2-E58E-46A8-874E-24A16FE70968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3200"/>
            <a:ext cx="1014984" cy="3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150">
          <a:ln w="11430"/>
          <a:solidFill>
            <a:schemeClr val="tx1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mitations &amp; the 5th “P” info 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CA1B-90CF-478F-AF36-DBA1B1E824B3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B1F190D-2067-4B1B-AFF7-F529C1164B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56" y="6553200"/>
            <a:ext cx="1014984" cy="3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150">
          <a:ln w="11430"/>
          <a:solidFill>
            <a:schemeClr val="tx1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CEV 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81" y="0"/>
            <a:ext cx="1014984" cy="34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Price: Customer Application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Customers understand value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Price is a psychological variable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it alters a buyer’s motivation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price can influence the perception                               of status or luxury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price can stimulate or decrease demand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Pricing strategies which do not relate to customer habits will be unsuccessful 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slide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362200"/>
            <a:ext cx="2185495" cy="144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in Menu Butto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5867400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duc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CEV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6553200"/>
            <a:ext cx="1014984" cy="3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Product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Selecting which products to buy and sell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Researching and creating product designs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Naming and packaging products 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Updating, improving or eliminating products from a product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ell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419600"/>
            <a:ext cx="3048000" cy="203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inking m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877" y="1981200"/>
            <a:ext cx="182392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Product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Developing new uses or new target markets for a product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Examining the product life cycle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Adding features to an old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Basic Product Decisions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/>
              <a:t>Brand or product name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Styling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Quality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Safety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Packaging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Repairs and support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Accessories and services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1004_PhotoObjec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48175">
            <a:off x="5061786" y="3767325"/>
            <a:ext cx="3517431" cy="88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Product: Customer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800" dirty="0" smtClean="0"/>
              <a:t>Customers buy benefits – not products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Products must</a:t>
            </a:r>
            <a:r>
              <a:rPr lang="en-US" sz="2800" i="1" dirty="0" smtClean="0"/>
              <a:t> </a:t>
            </a:r>
            <a:r>
              <a:rPr lang="en-US" sz="2800" dirty="0" smtClean="0"/>
              <a:t>satisfy a customer want or need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Consumers are often heavily influenced by brand name or packaging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Extended services or warranties can create customer loyalty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New and improved products often have a high success rate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5867400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CEV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6553200"/>
            <a:ext cx="1014984" cy="3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Place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800" dirty="0" smtClean="0"/>
              <a:t>Is also described as “distribution”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Refers to introduction of the product to consumers and determining appropriate transportation or delivery methods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using semi-trucks or airfreight carriers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utilizing intermediaries or wholesalers in the distribution process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Includes whether or not products should be sold online or internationally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Place (Distribution)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Understanding where customers shop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Determining how and when a product will be distributed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Making decisions about product expansion or international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shipp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343400"/>
            <a:ext cx="3048000" cy="203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Place (Distribution)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Determining which retail outlets will carry specific products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Selecting the shelf space or display style which is most effective</a:t>
            </a:r>
          </a:p>
          <a:p>
            <a:pPr lvl="0">
              <a:lnSpc>
                <a:spcPct val="110000"/>
              </a:lnSpc>
            </a:pPr>
            <a:r>
              <a:rPr lang="en-US" dirty="0" smtClean="0"/>
              <a:t>Researching where a store should be located</a:t>
            </a:r>
          </a:p>
          <a:p>
            <a:pPr>
              <a:lnSpc>
                <a:spcPct val="11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keting Mix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CEV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6553200"/>
            <a:ext cx="1014984" cy="347193"/>
          </a:xfrm>
          <a:prstGeom prst="rect">
            <a:avLst/>
          </a:prstGeom>
        </p:spPr>
      </p:pic>
      <p:pic>
        <p:nvPicPr>
          <p:cNvPr id="7" name="Picture 6" descr="Main Menu Butto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5867400"/>
            <a:ext cx="95097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Basic Place Decisions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/>
              <a:t>Distribution channels (trucks, pipes, air, water, etc.)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Market coverage (exclusive, selective, inclusive)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Inventory management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Warehousing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Transportation and logistics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191917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76600"/>
            <a:ext cx="2002536" cy="301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Place: Customer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Products should arrive on-time in order to meet customer needs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Inventory shortage may drive           customers away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A store’s location may impact                buying decisions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Some customers are prone to specific product outlets, such as the Internet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5867400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moti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CEV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6553200"/>
            <a:ext cx="1014984" cy="3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Promotion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Includes decisions about the following: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advertising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personal selling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sales promotions 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publicity and public relations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193660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4267200"/>
            <a:ext cx="1981200" cy="218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800" dirty="0" smtClean="0"/>
              <a:t>Promotion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000" dirty="0" smtClean="0"/>
              <a:t>Relates to the timing of promotional campaigns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Refers to the type of message communicated to customers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Requires selecting media outlets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Creates activities and strategies to increase sales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Basic Promotion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Selecting advertising media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Creating personal sales force tactics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Designing sales promotions and             special offers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Maintaining effective media and               public relations 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Establishing a marketing            communication budget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magazin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114800"/>
            <a:ext cx="2819514" cy="188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5000" i="1" dirty="0" smtClean="0"/>
              <a:t/>
            </a:r>
            <a:br>
              <a:rPr lang="en-US" sz="5000" i="1" dirty="0" smtClean="0"/>
            </a:br>
            <a:r>
              <a:rPr lang="en-US" sz="4500" dirty="0" smtClean="0"/>
              <a:t>Promotion: Customer Application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Brand awareness is the first step toward product sales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Public relations and advertising have a direct impact on customer loyalty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Promotion stimulates a need                       and desire to buy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Special offers or campaigns                      often yield higher sales results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slide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124200"/>
            <a:ext cx="187691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in Menu Butto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5867400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Resources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Merrihew</a:t>
            </a:r>
            <a:r>
              <a:rPr lang="en-US" sz="2400" dirty="0" smtClean="0"/>
              <a:t>, B. C. (2006, January 23). </a:t>
            </a:r>
            <a:r>
              <a:rPr lang="en-US" sz="2400" i="1" dirty="0" smtClean="0"/>
              <a:t>The Fifth "P" of Automotive Marketing</a:t>
            </a:r>
            <a:r>
              <a:rPr lang="en-US" sz="2400" dirty="0" smtClean="0"/>
              <a:t>. Retrieved October 7, 2008, from </a:t>
            </a:r>
            <a:r>
              <a:rPr lang="en-US" sz="2400" dirty="0" err="1" smtClean="0"/>
              <a:t>iMedia</a:t>
            </a:r>
            <a:r>
              <a:rPr lang="en-US" sz="2400" dirty="0" smtClean="0"/>
              <a:t> Connection: http://www.imediaconnection.com/content/7866.asp</a:t>
            </a:r>
          </a:p>
          <a:p>
            <a:r>
              <a:rPr lang="en-US" sz="2400" i="1" dirty="0" smtClean="0"/>
              <a:t>The Marketing Mix</a:t>
            </a:r>
            <a:r>
              <a:rPr lang="en-US" sz="2400" dirty="0" smtClean="0"/>
              <a:t>. (1999-2007). Retrieved October 7, 2008, from </a:t>
            </a:r>
            <a:r>
              <a:rPr lang="en-US" sz="2400" dirty="0" err="1" smtClean="0"/>
              <a:t>QuickMBA.Com</a:t>
            </a:r>
            <a:r>
              <a:rPr lang="en-US" sz="2400" dirty="0" smtClean="0"/>
              <a:t>: http://www.quickmba.com/marketing/mix/</a:t>
            </a:r>
          </a:p>
          <a:p>
            <a:r>
              <a:rPr lang="en-US" sz="2400" i="1" dirty="0" smtClean="0"/>
              <a:t>The Marketing Mix</a:t>
            </a:r>
            <a:r>
              <a:rPr lang="en-US" sz="2400" dirty="0" smtClean="0"/>
              <a:t>. (2002-2007). Retrieved October 7, 2008, from </a:t>
            </a:r>
            <a:r>
              <a:rPr lang="en-US" sz="2400" dirty="0" err="1" smtClean="0"/>
              <a:t>NetMBA</a:t>
            </a:r>
            <a:r>
              <a:rPr lang="en-US" sz="2400" dirty="0" smtClean="0"/>
              <a:t>: http://www.netmba.com/marketing/mix/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Acknowledgements</a:t>
            </a:r>
            <a:endParaRPr lang="en-US" sz="4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562600"/>
          </a:xfrm>
        </p:spPr>
        <p:txBody>
          <a:bodyPr rtlCol="0">
            <a:normAutofit/>
          </a:bodyPr>
          <a:lstStyle/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Executive Producer</a:t>
            </a: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Gordon W. Davis, Ph.D.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609600" y="1143000"/>
            <a:ext cx="38242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Production Coordinator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Arial Unicode MS" charset="-128"/>
              </a:rPr>
              <a:t>Amy Hogan 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Arial Unicode MS" charset="-128"/>
              </a:rPr>
              <a:t>Liz Weber</a:t>
            </a: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 Unicode MS" charset="-128"/>
              </a:rPr>
              <a:t>Brand Manager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Arial Unicode MS" charset="-128"/>
              </a:rPr>
              <a:t>Megan O’Quinn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b="1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 Unicode MS" charset="-128"/>
              </a:rPr>
              <a:t>Graphic </a:t>
            </a: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Designer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Arial Unicode MS" charset="-128"/>
              </a:rPr>
              <a:t>Daniel Johnson</a:t>
            </a: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Technical Writer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>
                <a:solidFill>
                  <a:srgbClr val="000000"/>
                </a:solidFill>
                <a:cs typeface="Arial Unicode MS" charset="-128"/>
              </a:rPr>
              <a:t>Jessica Odom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b="1" dirty="0" smtClean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endParaRPr lang="en-US" altLang="en-US" sz="2000" b="1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endParaRPr lang="en-US" altLang="en-US" sz="2000" b="1" dirty="0" smtClean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 Unicode MS" charset="-128"/>
              </a:rPr>
              <a:t>V.P</a:t>
            </a: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. of Brand Management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>
                <a:solidFill>
                  <a:srgbClr val="000000"/>
                </a:solidFill>
                <a:cs typeface="Arial Unicode MS" charset="-128"/>
              </a:rPr>
              <a:t>Clayton Franklin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895600" y="60594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000000"/>
                </a:solidFill>
                <a:latin typeface="Arial Unicode MS" charset="-128"/>
              </a:rPr>
              <a:t>© MMXIV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Arial Unicode MS" charset="-128"/>
              </a:rPr>
              <a:t>CEV Multimedia,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The Marketing Mix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/>
              <a:t>Defines the key management decisions needed to be successful in marketing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Includes four basic marketing strategies, </a:t>
            </a:r>
            <a:r>
              <a:rPr lang="en-US" b="1" dirty="0" smtClean="0"/>
              <a:t>known as the “4 Ps</a:t>
            </a:r>
            <a:r>
              <a:rPr lang="en-US" dirty="0" smtClean="0"/>
              <a:t>”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price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product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place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promotion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Dollar Sig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038600"/>
            <a:ext cx="1524000" cy="229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The Marketing Mix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Must be customer driven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Should relate directly to a company’s target market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Includes four interrelated concepts and tactics 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Refers to the variables a company can control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slid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648200"/>
            <a:ext cx="2286001" cy="170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“The Mix”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/>
              <a:t>Represents the idea that four significant marketing concepts (the 4 Ps) must be strategically coordinated and work together in order to create cohesive business decisions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Business Buzz: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“marketing mix” concept was first developed by Neil H. Borden in 1964 after he published an article describing the role of marketing as a “mixer of ingredients”</a:t>
            </a:r>
          </a:p>
          <a:p>
            <a:endParaRPr lang="en-US" dirty="0"/>
          </a:p>
        </p:txBody>
      </p:sp>
      <p:pic>
        <p:nvPicPr>
          <p:cNvPr id="6" name="Picture 5" descr="933091_14198854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648200"/>
            <a:ext cx="1238479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4 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8159733"/>
              </p:ext>
            </p:extLst>
          </p:nvPr>
        </p:nvGraphicFramePr>
        <p:xfrm>
          <a:off x="381000" y="9144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37146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Marketing Mix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Marketing Mix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181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" pitchFamily="34" charset="0"/>
                <a:cs typeface="Arial" pitchFamily="34" charset="0"/>
              </a:rPr>
              <a:t>Business Buzz: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The marketing mix consists of a number of essential functions. Which of the 4 Ps do you think is most important? </a:t>
            </a:r>
          </a:p>
          <a:p>
            <a:endParaRPr lang="en-US" sz="2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447800"/>
          <a:ext cx="7239000" cy="3563470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6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Price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Product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Place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Promotion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list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price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appearance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channel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members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advertising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discounts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quality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market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coverage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personal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selling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payment terms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packaging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sales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locations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public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relations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financing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branding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transportation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message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promotional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pricing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services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inventory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control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/>
                          <a:ea typeface="Times New Roman"/>
                        </a:rPr>
                        <a:t>media </a:t>
                      </a:r>
                      <a:r>
                        <a:rPr lang="en-US" sz="2000" dirty="0">
                          <a:latin typeface="Arial"/>
                          <a:ea typeface="Times New Roman"/>
                        </a:rPr>
                        <a:t>budgets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59" y="6112276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Pri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EV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6" y="6553200"/>
            <a:ext cx="1014984" cy="3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Basic Pricing Decisions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/>
              <a:t>Determining a suggested retail price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Implementing a pricing strategy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Creating volume discounts 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Generating seasonal pricing 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Producing bundle prices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190D-2067-4B1B-AFF7-F529C1164B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036_Objec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505200"/>
            <a:ext cx="2514600" cy="284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he Marketing Mix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The Marketing Mix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“The Mix”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Interdependence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The 4 P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Price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Price (cont.)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Basic Pricing Decisions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Price: Customer Application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Product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Product&amp;quot;&quot;/&gt;&lt;property id=&quot;20307&quot; value=&quot;297&quot;/&gt;&lt;/object&gt;&lt;object type=&quot;3&quot; unique_id=&quot;10017&quot;&gt;&lt;property id=&quot;20148&quot; value=&quot;5&quot;/&gt;&lt;property id=&quot;20300&quot; value=&quot;Slide 14 - &amp;quot;&amp;#x0D;&amp;#x0A;Basic Product Decisions&amp;#x0D;&amp;#x0A;&amp;quot;&quot;/&gt;&lt;property id=&quot;20307&quot; value=&quot;267&quot;/&gt;&lt;/object&gt;&lt;object type=&quot;3&quot; unique_id=&quot;10018&quot;&gt;&lt;property id=&quot;20148&quot; value=&quot;5&quot;/&gt;&lt;property id=&quot;20300&quot; value=&quot;Slide 15 - &amp;quot;&amp;#x0D;&amp;#x0A;Product: Customer Application&amp;#x0D;&amp;#x0A;&amp;quot;&quot;/&gt;&lt;property id=&quot;20307&quot; value=&quot;268&quot;/&gt;&lt;/object&gt;&lt;object type=&quot;3&quot; unique_id=&quot;10019&quot;&gt;&lt;property id=&quot;20148&quot; value=&quot;5&quot;/&gt;&lt;property id=&quot;20300&quot; value=&quot;Slide 16 - &amp;quot;Place&amp;quot;&quot;/&gt;&lt;property id=&quot;20307&quot; value=&quot;269&quot;/&gt;&lt;/object&gt;&lt;object type=&quot;3&quot; unique_id=&quot;10020&quot;&gt;&lt;property id=&quot;20148&quot; value=&quot;5&quot;/&gt;&lt;property id=&quot;20300&quot; value=&quot;Slide 17 - &amp;quot;&amp;#x0D;&amp;#x0A;Place (Distribution)&amp;#x0D;&amp;#x0A;&amp;quot;&quot;/&gt;&lt;property id=&quot;20307&quot; value=&quot;270&quot;/&gt;&lt;/object&gt;&lt;object type=&quot;3&quot; unique_id=&quot;10021&quot;&gt;&lt;property id=&quot;20148&quot; value=&quot;5&quot;/&gt;&lt;property id=&quot;20300&quot; value=&quot;Slide 18 - &amp;quot;&amp;#x0D;&amp;#x0A;Place (Distribution)&amp;#x0D;&amp;#x0A;&amp;quot;&quot;/&gt;&lt;property id=&quot;20307&quot; value=&quot;298&quot;/&gt;&lt;/object&gt;&lt;object type=&quot;3&quot; unique_id=&quot;10022&quot;&gt;&lt;property id=&quot;20148&quot; value=&quot;5&quot;/&gt;&lt;property id=&quot;20300&quot; value=&quot;Slide 19 - &amp;quot;&amp;#x0D;&amp;#x0A;Basic Place Decisions&amp;#x0D;&amp;#x0A;&amp;quot;&quot;/&gt;&lt;property id=&quot;20307&quot; value=&quot;271&quot;/&gt;&lt;/object&gt;&lt;object type=&quot;3&quot; unique_id=&quot;10023&quot;&gt;&lt;property id=&quot;20148&quot; value=&quot;5&quot;/&gt;&lt;property id=&quot;20300&quot; value=&quot;Slide 20 - &amp;quot;&amp;#x0D;&amp;#x0A;Place: Customer Application &amp;#x0D;&amp;#x0A;&amp;quot;&quot;/&gt;&lt;property id=&quot;20307&quot; value=&quot;272&quot;/&gt;&lt;/object&gt;&lt;object type=&quot;3&quot; unique_id=&quot;10024&quot;&gt;&lt;property id=&quot;20148&quot; value=&quot;5&quot;/&gt;&lt;property id=&quot;20300&quot; value=&quot;Slide 21 - &amp;quot;&amp;#x0D;&amp;#x0A;Promotion&amp;#x0D;&amp;#x0A;&amp;quot;&quot;/&gt;&lt;property id=&quot;20307&quot; value=&quot;273&quot;/&gt;&lt;/object&gt;&lt;object type=&quot;3&quot; unique_id=&quot;10025&quot;&gt;&lt;property id=&quot;20148&quot; value=&quot;5&quot;/&gt;&lt;property id=&quot;20300&quot; value=&quot;Slide 22 - &amp;quot; &amp;#x0D;&amp;#x0A;Promotion &amp;#x0D;&amp;#x0A;&amp;quot;&quot;/&gt;&lt;property id=&quot;20307&quot; value=&quot;274&quot;/&gt;&lt;/object&gt;&lt;object type=&quot;3&quot; unique_id=&quot;10026&quot;&gt;&lt;property id=&quot;20148&quot; value=&quot;5&quot;/&gt;&lt;property id=&quot;20300&quot; value=&quot;Slide 23 - &amp;quot;&amp;#x0D;&amp;#x0A;Basic Promotion Decisions&amp;#x0D;&amp;#x0A;&amp;quot;&quot;/&gt;&lt;property id=&quot;20307&quot; value=&quot;275&quot;/&gt;&lt;/object&gt;&lt;object type=&quot;3&quot; unique_id=&quot;10027&quot;&gt;&lt;property id=&quot;20148&quot; value=&quot;5&quot;/&gt;&lt;property id=&quot;20300&quot; value=&quot;Slide 24 - &amp;quot;&amp;#x0D;&amp;#x0A;Promotion: Customer Application&amp;#x0D;&amp;#x0A;&amp;quot;&quot;/&gt;&lt;property id=&quot;20307&quot; value=&quot;276&quot;/&gt;&lt;/object&gt;&lt;object type=&quot;3&quot; unique_id=&quot;10028&quot;&gt;&lt;property id=&quot;20148&quot; value=&quot;5&quot;/&gt;&lt;property id=&quot;20300&quot; value=&quot;Slide 25 - &amp;quot;&amp;#x0D;&amp;#x0A;Limitations of &amp;#x0D;&amp;#x0A;the 4 P’s&amp;#x0D;&amp;#x0A;&amp;quot;&quot;/&gt;&lt;property id=&quot;20307&quot; value=&quot;277&quot;/&gt;&lt;/object&gt;&lt;object type=&quot;3&quot; unique_id=&quot;10029&quot;&gt;&lt;property id=&quot;20148&quot; value=&quot;5&quot;/&gt;&lt;property id=&quot;20300&quot; value=&quot;Slide 26 - &amp;quot;&amp;#x0D;&amp;#x0A;The 5th P&amp;#x0D;&amp;#x0A;&amp;quot;&quot;/&gt;&lt;property id=&quot;20307&quot; value=&quot;278&quot;/&gt;&lt;/object&gt;&lt;object type=&quot;3&quot; unique_id=&quot;10030&quot;&gt;&lt;property id=&quot;20148&quot; value=&quot;5&quot;/&gt;&lt;property id=&quot;20300&quot; value=&quot;Slide 27 - &amp;quot;&amp;#x0D;&amp;#x0A;Impact of the 5th P&amp;#x0D;&amp;#x0A;&amp;quot;&quot;/&gt;&lt;property id=&quot;20307&quot; value=&quot;279&quot;/&gt;&lt;/object&gt;&lt;object type=&quot;3&quot; unique_id=&quot;10031&quot;&gt;&lt;property id=&quot;20148&quot; value=&quot;5&quot;/&gt;&lt;property id=&quot;20300&quot; value=&quot;Slide 28 - &amp;quot;&amp;#x0D;&amp;#x0A;Importance of the Internet&amp;#x0D;&amp;#x0A;&amp;quot;&quot;/&gt;&lt;property id=&quot;20307&quot; value=&quot;280&quot;/&gt;&lt;/object&gt;&lt;object type=&quot;3&quot; unique_id=&quot;10032&quot;&gt;&lt;property id=&quot;20148&quot; value=&quot;5&quot;/&gt;&lt;property id=&quot;20300&quot; value=&quot;Slide 29 - &amp;quot;&amp;#x0D;&amp;#x0A;Marketing Mix Decisions&amp;#x0D;&amp;#x0A;&amp;quot;&quot;/&gt;&lt;property id=&quot;20307&quot; value=&quot;281&quot;/&gt;&lt;/object&gt;&lt;object type=&quot;3&quot; unique_id=&quot;10033&quot;&gt;&lt;property id=&quot;20148&quot; value=&quot;5&quot;/&gt;&lt;property id=&quot;20300&quot; value=&quot;Slide 30 - &amp;quot;&amp;#x0D;&amp;#x0A;Summary&amp;#x0D;&amp;#x0A;&amp;quot;&quot;/&gt;&lt;property id=&quot;20307&quot; value=&quot;282&quot;/&gt;&lt;/object&gt;&lt;object type=&quot;3&quot; unique_id=&quot;10034&quot;&gt;&lt;property id=&quot;20148&quot; value=&quot;5&quot;/&gt;&lt;property id=&quot;20300&quot; value=&quot;Slide 31 - &amp;quot;&amp;#x0D;&amp;#x0A;Assessment&amp;#x0D;&amp;#x0A;&amp;quot;&quot;/&gt;&lt;property id=&quot;20307&quot; value=&quot;283&quot;/&gt;&lt;/object&gt;&lt;object type=&quot;3&quot; unique_id=&quot;10035&quot;&gt;&lt;property id=&quot;20148&quot; value=&quot;5&quot;/&gt;&lt;property id=&quot;20300&quot; value=&quot;Slide 32 - &amp;quot;&amp;#x0D;&amp;#x0A;Assessment&amp;#x0D;&amp;#x0A;&amp;quot;&quot;/&gt;&lt;property id=&quot;20307&quot; value=&quot;284&quot;/&gt;&lt;/object&gt;&lt;object type=&quot;3&quot; unique_id=&quot;10036&quot;&gt;&lt;property id=&quot;20148&quot; value=&quot;5&quot;/&gt;&lt;property id=&quot;20300&quot; value=&quot;Slide 33 - &amp;quot;&amp;#x0D;&amp;#x0A;Assessment&amp;#x0D;&amp;#x0A;&amp;quot;&quot;/&gt;&lt;property id=&quot;20307&quot; value=&quot;285&quot;/&gt;&lt;/object&gt;&lt;object type=&quot;3&quot; unique_id=&quot;10037&quot;&gt;&lt;property id=&quot;20148&quot; value=&quot;5&quot;/&gt;&lt;property id=&quot;20300&quot; value=&quot;Slide 34 - &amp;quot;Assessment&amp;quot;&quot;/&gt;&lt;property id=&quot;20307&quot; value=&quot;299&quot;/&gt;&lt;/object&gt;&lt;object type=&quot;3&quot; unique_id=&quot;10038&quot;&gt;&lt;property id=&quot;20148&quot; value=&quot;5&quot;/&gt;&lt;property id=&quot;20300&quot; value=&quot;Slide 35 - &amp;quot;Assessment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Resources&amp;quot;&quot;/&gt;&lt;property id=&quot;20307&quot; value=&quot;286&quot;/&gt;&lt;/object&gt;&lt;object type=&quot;3&quot; unique_id=&quot;10040&quot;&gt;&lt;property id=&quot;20148&quot; value=&quot;5&quot;/&gt;&lt;property id=&quot;20300&quot; value=&quot;Slide 37 - &amp;quot;Acknowledgements&amp;quot;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788</Words>
  <Application>Microsoft Office PowerPoint</Application>
  <PresentationFormat>On-screen Show (4:3)</PresentationFormat>
  <Paragraphs>201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Unicode MS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The Marketing Mix</vt:lpstr>
      <vt:lpstr>The Marketing Mix</vt:lpstr>
      <vt:lpstr>“The Mix”</vt:lpstr>
      <vt:lpstr>The 4 Ps</vt:lpstr>
      <vt:lpstr>Marketing Mix Decisions</vt:lpstr>
      <vt:lpstr>PowerPoint Presentation</vt:lpstr>
      <vt:lpstr>Basic Pricing Decisions</vt:lpstr>
      <vt:lpstr>Price: Customer Application</vt:lpstr>
      <vt:lpstr>PowerPoint Presentation</vt:lpstr>
      <vt:lpstr>Product</vt:lpstr>
      <vt:lpstr>Product</vt:lpstr>
      <vt:lpstr> Basic Product Decisions </vt:lpstr>
      <vt:lpstr>Product: Customer Application</vt:lpstr>
      <vt:lpstr>PowerPoint Presentation</vt:lpstr>
      <vt:lpstr>Place</vt:lpstr>
      <vt:lpstr> Place (Distribution) </vt:lpstr>
      <vt:lpstr> Place (Distribution) </vt:lpstr>
      <vt:lpstr> Basic Place Decisions </vt:lpstr>
      <vt:lpstr>Place: Customer Application</vt:lpstr>
      <vt:lpstr>PowerPoint Presentation</vt:lpstr>
      <vt:lpstr> Promotion </vt:lpstr>
      <vt:lpstr>  Promotion  </vt:lpstr>
      <vt:lpstr>Basic Promotion Decisions</vt:lpstr>
      <vt:lpstr> Promotion: Customer Application 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DUNN, CHRISTIAN</cp:lastModifiedBy>
  <cp:revision>62</cp:revision>
  <dcterms:created xsi:type="dcterms:W3CDTF">2008-04-09T19:15:55Z</dcterms:created>
  <dcterms:modified xsi:type="dcterms:W3CDTF">2019-01-18T17:41:11Z</dcterms:modified>
</cp:coreProperties>
</file>