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308" r:id="rId4"/>
    <p:sldId id="30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0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304" r:id="rId31"/>
    <p:sldId id="305" r:id="rId32"/>
    <p:sldId id="298" r:id="rId33"/>
    <p:sldId id="299" r:id="rId34"/>
    <p:sldId id="300" r:id="rId35"/>
    <p:sldId id="301" r:id="rId36"/>
    <p:sldId id="302" r:id="rId37"/>
    <p:sldId id="303" r:id="rId38"/>
    <p:sldId id="283" r:id="rId39"/>
    <p:sldId id="295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7206" autoAdjust="0"/>
  </p:normalViewPr>
  <p:slideViewPr>
    <p:cSldViewPr>
      <p:cViewPr varScale="1">
        <p:scale>
          <a:sx n="80" d="100"/>
          <a:sy n="80" d="100"/>
        </p:scale>
        <p:origin x="13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4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72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AC3FD8B-857B-422B-8CD9-7146D7FCD68C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05FF6B-8040-432A-A2A6-A1F4316AA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9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86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69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22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16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80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34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26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6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12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78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1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61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97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9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85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32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63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3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9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82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28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7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238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40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93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57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499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6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98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9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2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0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7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0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14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5FF6B-8040-432A-A2A6-A1F4316AAB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183638.jpg"/>
          <p:cNvPicPr>
            <a:picLocks noChangeAspect="1"/>
          </p:cNvPicPr>
          <p:nvPr userDrawn="1"/>
        </p:nvPicPr>
        <p:blipFill>
          <a:blip r:embed="rId2" cstate="print">
            <a:lum bright="20000"/>
          </a:blip>
          <a:srcRect l="393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FADF1-48C2-4069-B144-B0BDBF5ECAE5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EV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04042" y="0"/>
            <a:ext cx="772375" cy="264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0712-8BAA-45B3-9E25-C189751CD8FC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32F6-0573-4943-A7C6-F074469BACDC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585D-1ED1-4F95-A5F3-3CBBFEB8325E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4D0B-64CD-44B0-B23E-AE9B4C3AD3C7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0E63-6B08-463C-898F-67DF22832F31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C35F-9A1E-4E10-98B9-0A43BC59FC84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1B72A-A34D-4A85-80DC-37B168DC78ED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1C53-3E94-4428-A343-CD82A35AC8F3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E288-3B0D-4E13-B1A6-DE9E95A9C8E0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DE80-67D0-41C6-8680-62F04A93036D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9183638.jpg"/>
          <p:cNvPicPr>
            <a:picLocks noChangeAspect="1"/>
          </p:cNvPicPr>
          <p:nvPr userDrawn="1"/>
        </p:nvPicPr>
        <p:blipFill>
          <a:blip r:embed="rId13" cstate="print">
            <a:lum bright="20000"/>
          </a:blip>
          <a:srcRect l="393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38200" y="1600200"/>
            <a:ext cx="8305800" cy="52578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46237"/>
            <a:ext cx="8001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761A1-BDC4-41FD-BEA0-B48900EE9B30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78FF2EA-9121-419F-A0C7-B6BC88E9AA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EV Log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6580241"/>
            <a:ext cx="772375" cy="2642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1" kern="1200" cap="none" spc="150">
          <a:ln w="11430"/>
          <a:solidFill>
            <a:srgbClr val="F8F8F8"/>
          </a:solidFill>
          <a:effectLst>
            <a:outerShdw blurRad="25400" algn="tl" rotWithShape="0">
              <a:srgbClr val="000000">
                <a:alpha val="4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eta.fortune.com/fortune500/lis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supplyanddemand copy.png"/>
          <p:cNvPicPr>
            <a:picLocks noChangeAspect="1"/>
          </p:cNvPicPr>
          <p:nvPr/>
        </p:nvPicPr>
        <p:blipFill>
          <a:blip r:embed="rId3" cstate="print"/>
          <a:srcRect l="24074" t="18889" r="27778" b="44444"/>
          <a:stretch>
            <a:fillRect/>
          </a:stretch>
        </p:blipFill>
        <p:spPr>
          <a:xfrm>
            <a:off x="914400" y="685800"/>
            <a:ext cx="7324437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Shifts in the Supply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5791200" cy="52117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Relate to the supplier’s change in price for a given amount of output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more product supplied leads to an outward shift of the supply curve, or an increase in supply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less product provided leads to an inward shift of the supply curve, or a decrease in supply</a:t>
            </a:r>
          </a:p>
          <a:p>
            <a:pPr>
              <a:lnSpc>
                <a:spcPct val="100000"/>
              </a:lnSpc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slide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2514600"/>
            <a:ext cx="2033016" cy="304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Willingness to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8001000" cy="4983163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3000" dirty="0" smtClean="0"/>
              <a:t>Results from price increases of one good over another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/>
              <a:t>if the price of hamburgers rise and hot dog prices remain the same, it is more profitable to put resources into hamburgers</a:t>
            </a:r>
          </a:p>
          <a:p>
            <a:pPr lvl="0">
              <a:spcBef>
                <a:spcPts val="600"/>
              </a:spcBef>
            </a:pPr>
            <a:r>
              <a:rPr lang="en-US" sz="3000" dirty="0" smtClean="0"/>
              <a:t>Relies mainly on price indicators for both existing and potential suppliers</a:t>
            </a:r>
          </a:p>
          <a:p>
            <a:pPr lvl="0">
              <a:spcBef>
                <a:spcPts val="600"/>
              </a:spcBef>
            </a:pPr>
            <a:r>
              <a:rPr lang="en-US" sz="3000" dirty="0" smtClean="0"/>
              <a:t>Results in a higher amount of product available for the consumer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Ability to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000" dirty="0" smtClean="0"/>
              <a:t>Relies on the level of prices</a:t>
            </a:r>
          </a:p>
          <a:p>
            <a:pPr lvl="1"/>
            <a:r>
              <a:rPr lang="en-US" sz="2600" dirty="0" smtClean="0"/>
              <a:t>higher prices increase the producer’s ability to create more products</a:t>
            </a:r>
          </a:p>
          <a:p>
            <a:pPr lvl="0"/>
            <a:r>
              <a:rPr lang="en-US" sz="3000" dirty="0" smtClean="0"/>
              <a:t>Correlates with the marginal                               cost of production</a:t>
            </a:r>
          </a:p>
          <a:p>
            <a:pPr lvl="0"/>
            <a:r>
              <a:rPr lang="en-US" sz="3000" dirty="0" smtClean="0"/>
              <a:t>Depends on the type of                               product provided</a:t>
            </a:r>
          </a:p>
          <a:p>
            <a:pPr lvl="1"/>
            <a:r>
              <a:rPr lang="en-US" sz="2600" dirty="0" smtClean="0"/>
              <a:t>the supplies needed to manufacture a pair of tennis shoes are more readily available than natural resources such as oil </a:t>
            </a:r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slide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539" y="2895600"/>
            <a:ext cx="2632661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Elasticity of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Measures the responsiveness of producers to a price change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higher prices encourage production, lower prices discourage production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Can be calculated by dividing the percentage change in quantity supplied by the percentage change in price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slide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5292277"/>
            <a:ext cx="2315584" cy="154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Marginal Cost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8001000" cy="40687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3000" dirty="0" smtClean="0"/>
              <a:t>Is the cost of producing an                          additional unit of a good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change in total cost resulting                              from output changing by one unit</a:t>
            </a:r>
          </a:p>
          <a:p>
            <a:pPr lvl="0">
              <a:lnSpc>
                <a:spcPct val="100000"/>
              </a:lnSpc>
            </a:pPr>
            <a:r>
              <a:rPr lang="en-US" sz="3000" dirty="0" smtClean="0"/>
              <a:t>Can be shown through a U-shaped curve</a:t>
            </a:r>
          </a:p>
          <a:p>
            <a:pPr lvl="1"/>
            <a:r>
              <a:rPr lang="en-US" sz="2600" dirty="0" smtClean="0"/>
              <a:t>as output quantities increase, marginal cost declines until it reaches a minimum value, then increases </a:t>
            </a:r>
          </a:p>
          <a:p>
            <a:pPr lvl="0">
              <a:lnSpc>
                <a:spcPct val="100000"/>
              </a:lnSpc>
            </a:pPr>
            <a:r>
              <a:rPr lang="en-US" sz="3000" dirty="0" smtClean="0"/>
              <a:t>Can be calculated by dividing the change in total cost by the change in output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304192"/>
            <a:ext cx="2209800" cy="2124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Marginal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8001000" cy="43735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800" dirty="0" smtClean="0"/>
              <a:t>Is the change in total </a:t>
            </a:r>
            <a:r>
              <a:rPr lang="en-US" sz="2800" i="1" dirty="0" smtClean="0"/>
              <a:t>utility </a:t>
            </a:r>
            <a:r>
              <a:rPr lang="en-US" sz="2800" dirty="0" smtClean="0"/>
              <a:t>resulting from consumption of a good changing by one unit</a:t>
            </a:r>
          </a:p>
          <a:p>
            <a:pPr lvl="0">
              <a:lnSpc>
                <a:spcPct val="100000"/>
              </a:lnSpc>
            </a:pPr>
            <a:r>
              <a:rPr lang="en-US" sz="2800" dirty="0" smtClean="0"/>
              <a:t>Demonstrates quantity and utility are inversely related through the law of diminishing marginal utility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the more of a good the consumer consumes during a period, the smaller the gain in total utility from consuming one additional unit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5798403"/>
            <a:ext cx="5181600" cy="83099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Utility: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level of satisfaction derived from consumption of a good</a:t>
            </a:r>
            <a:endParaRPr lang="en-US" sz="2400" dirty="0"/>
          </a:p>
        </p:txBody>
      </p:sp>
      <p:pic>
        <p:nvPicPr>
          <p:cNvPr id="7" name="Picture 6" descr="Main Menu Button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5460" y="6144768"/>
            <a:ext cx="950976" cy="71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Demand</a:t>
            </a:r>
            <a:endParaRPr lang="en-US" sz="8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800" dirty="0" smtClean="0"/>
              <a:t>Is the amount of product a consumer is willing and able to purchase at given prices</a:t>
            </a:r>
          </a:p>
          <a:p>
            <a:r>
              <a:rPr lang="en-US" sz="2800" dirty="0"/>
              <a:t>Assumes consumers try to maximize their satisfaction from consuming one unit of </a:t>
            </a:r>
            <a:r>
              <a:rPr lang="en-US" sz="2800" dirty="0" smtClean="0"/>
              <a:t>product</a:t>
            </a:r>
          </a:p>
          <a:p>
            <a:pPr lvl="0">
              <a:lnSpc>
                <a:spcPct val="100000"/>
              </a:lnSpc>
            </a:pPr>
            <a:r>
              <a:rPr lang="en-US" sz="2800" dirty="0" smtClean="0"/>
              <a:t>Is measured over a certain time period and holds all other things constant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lide 14-demand.jpg"/>
          <p:cNvPicPr>
            <a:picLocks noChangeAspect="1"/>
          </p:cNvPicPr>
          <p:nvPr/>
        </p:nvPicPr>
        <p:blipFill rotWithShape="1">
          <a:blip r:embed="rId3" cstate="print"/>
          <a:srcRect l="10095" b="17054"/>
          <a:stretch/>
        </p:blipFill>
        <p:spPr>
          <a:xfrm>
            <a:off x="3505200" y="4724400"/>
            <a:ext cx="2868761" cy="175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Law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8001000" cy="52117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States the quantity of a good demanded during the given time period is directly related to its price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the higher the price, the lower its demand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the lower the price, the higher its demand</a:t>
            </a:r>
          </a:p>
          <a:p>
            <a:pPr>
              <a:lnSpc>
                <a:spcPct val="100000"/>
              </a:lnSpc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lide 15 -the law of dem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419600"/>
            <a:ext cx="28575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Demand Curve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8001000" cy="3382963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Demonstrates the law of demand</a:t>
            </a:r>
          </a:p>
          <a:p>
            <a:pPr lvl="1"/>
            <a:r>
              <a:rPr lang="en-US" sz="2600" dirty="0" smtClean="0"/>
              <a:t>as the price rises, the good’s demand decreases</a:t>
            </a:r>
          </a:p>
          <a:p>
            <a:pPr lvl="0"/>
            <a:r>
              <a:rPr lang="en-US" sz="2800" dirty="0" smtClean="0"/>
              <a:t>Assumes the prices of all other goods remains unchanged</a:t>
            </a:r>
          </a:p>
          <a:p>
            <a:pPr lvl="0"/>
            <a:r>
              <a:rPr lang="en-US" sz="2800" dirty="0" smtClean="0"/>
              <a:t>Is downward sloping since the relationship between price and quantity is inversely related</a:t>
            </a:r>
          </a:p>
          <a:p>
            <a:pPr>
              <a:lnSpc>
                <a:spcPct val="120000"/>
              </a:lnSpc>
            </a:pPr>
            <a:endParaRPr lang="en-US" sz="25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MkDm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876800"/>
            <a:ext cx="1828800" cy="1758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662940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www.amosweb.com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000" dirty="0" smtClean="0"/>
              <a:t>To examine the economic importance of supply and demand.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000" dirty="0" smtClean="0"/>
              <a:t>To identify how supply and demand are inversely related.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000" dirty="0" smtClean="0"/>
              <a:t>To determine how the laws of supply and demand affect price and revenue. </a:t>
            </a:r>
          </a:p>
          <a:p>
            <a:pPr marL="514350" lvl="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3000" dirty="0" smtClean="0"/>
              <a:t>To relate the laws of supply and demand to everyday life by identifying common uses. </a:t>
            </a:r>
          </a:p>
          <a:p>
            <a:pPr>
              <a:lnSpc>
                <a:spcPct val="110000"/>
              </a:lnSpc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Shifts in the </a:t>
            </a:r>
            <a:br>
              <a:rPr lang="en-US" dirty="0" smtClean="0"/>
            </a:br>
            <a:r>
              <a:rPr lang="en-US" dirty="0" smtClean="0"/>
              <a:t>Demand Curve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924800" cy="4525963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An increase in quantity at a certain price is referred to as an increase in demand and is illustrated through moving the demand curve outward</a:t>
            </a:r>
          </a:p>
          <a:p>
            <a:pPr lvl="0"/>
            <a:r>
              <a:rPr lang="en-US" sz="2800" dirty="0" smtClean="0"/>
              <a:t>A decrease in quantity at a certain price is referred to as a decrease in demand and is shown through moving the demand curve inward</a:t>
            </a:r>
          </a:p>
          <a:p>
            <a:pPr lvl="0"/>
            <a:r>
              <a:rPr lang="en-US" sz="2800" dirty="0" smtClean="0"/>
              <a:t>Along the line, rather than moving the line, shows a change in quantity demanded rather than a change in demand</a:t>
            </a:r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8001000" cy="4983163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2800" dirty="0" smtClean="0"/>
              <a:t>Refers to the site which the supply curve intersects the demand curve</a:t>
            </a:r>
          </a:p>
          <a:p>
            <a:pPr lvl="0">
              <a:lnSpc>
                <a:spcPct val="110000"/>
              </a:lnSpc>
            </a:pPr>
            <a:r>
              <a:rPr lang="en-US" sz="2800" dirty="0" smtClean="0"/>
              <a:t>Is maximized with the combination of the highest profit and the lowest quantity supplied, netting the producer the highest amount of revenue </a:t>
            </a:r>
          </a:p>
          <a:p>
            <a:pPr lvl="0">
              <a:lnSpc>
                <a:spcPct val="110000"/>
              </a:lnSpc>
            </a:pPr>
            <a:r>
              <a:rPr lang="en-US" sz="2800" dirty="0" smtClean="0"/>
              <a:t>Increases and decreases                              directly with the increase or                               decrease of supply or demand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slide 18-equilibr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191000"/>
            <a:ext cx="2374900" cy="195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Wants vs.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924800" cy="5059363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Wants are:</a:t>
            </a:r>
          </a:p>
          <a:p>
            <a:pPr lvl="1"/>
            <a:r>
              <a:rPr lang="en-US" sz="2600" dirty="0" smtClean="0"/>
              <a:t>goods which are desired but not necessary</a:t>
            </a:r>
          </a:p>
          <a:p>
            <a:pPr lvl="1"/>
            <a:r>
              <a:rPr lang="en-US" sz="2600" dirty="0" smtClean="0"/>
              <a:t>unlimited</a:t>
            </a:r>
          </a:p>
          <a:p>
            <a:pPr lvl="1"/>
            <a:r>
              <a:rPr lang="en-US" sz="2600" dirty="0" smtClean="0"/>
              <a:t>sometimes unrealistic</a:t>
            </a:r>
          </a:p>
          <a:p>
            <a:r>
              <a:rPr lang="en-US" sz="2800" dirty="0" smtClean="0"/>
              <a:t>Needs are: </a:t>
            </a:r>
          </a:p>
          <a:p>
            <a:pPr lvl="1"/>
            <a:r>
              <a:rPr lang="en-US" sz="2600" dirty="0" smtClean="0"/>
              <a:t>goods which are necessary</a:t>
            </a:r>
          </a:p>
          <a:p>
            <a:pPr lvl="1"/>
            <a:r>
              <a:rPr lang="en-US" sz="2600" dirty="0" smtClean="0"/>
              <a:t>sometimes not demanded by the consumer in their most basic forms</a:t>
            </a:r>
          </a:p>
          <a:p>
            <a:pPr lvl="2"/>
            <a:r>
              <a:rPr lang="en-US" sz="2400" dirty="0" smtClean="0"/>
              <a:t>for example, you may </a:t>
            </a:r>
            <a:r>
              <a:rPr lang="en-US" sz="2400" i="1" dirty="0" smtClean="0"/>
              <a:t>need</a:t>
            </a:r>
            <a:r>
              <a:rPr lang="en-US" sz="2400" dirty="0" smtClean="0"/>
              <a:t> a new coat, but you </a:t>
            </a:r>
            <a:r>
              <a:rPr lang="en-US" sz="2400" i="1" dirty="0" smtClean="0"/>
              <a:t>want</a:t>
            </a:r>
            <a:r>
              <a:rPr lang="en-US" sz="2400" dirty="0" smtClean="0"/>
              <a:t> one with specific features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slide 19-wants vs. nee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819400"/>
            <a:ext cx="1905000" cy="1268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Consumer Willingness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8001000" cy="5211763"/>
          </a:xfrm>
        </p:spPr>
        <p:txBody>
          <a:bodyPr>
            <a:noAutofit/>
          </a:bodyPr>
          <a:lstStyle/>
          <a:p>
            <a:pPr lvl="0">
              <a:spcBef>
                <a:spcPts val="400"/>
              </a:spcBef>
            </a:pPr>
            <a:r>
              <a:rPr lang="en-US" sz="2800" dirty="0" smtClean="0"/>
              <a:t>Depends heavily on prices and personal financial habits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the higher the price, the less likely the good is to fall into a consumer’s budget or price range</a:t>
            </a:r>
          </a:p>
          <a:p>
            <a:pPr lvl="0">
              <a:spcBef>
                <a:spcPts val="400"/>
              </a:spcBef>
            </a:pPr>
            <a:r>
              <a:rPr lang="en-US" sz="2800" dirty="0" smtClean="0"/>
              <a:t>Is affected by the ability to shop around and find better value</a:t>
            </a:r>
          </a:p>
          <a:p>
            <a:pPr lvl="0">
              <a:spcBef>
                <a:spcPts val="400"/>
              </a:spcBef>
            </a:pPr>
            <a:r>
              <a:rPr lang="en-US" sz="2800" dirty="0" smtClean="0"/>
              <a:t>Varies from customer to customer, but generally causes equal products priced lower than others to be in greater demand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for example, if Store A sells a video game for $85, but Store B sells it for $100, Store A would experience a higher demand and sell out faster</a:t>
            </a:r>
          </a:p>
          <a:p>
            <a:pPr>
              <a:lnSpc>
                <a:spcPct val="120000"/>
              </a:lnSpc>
            </a:pPr>
            <a:endParaRPr lang="en-US" sz="22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Consumer 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8001000" cy="5211763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Also relies heavily on both prices and personal financial habits</a:t>
            </a:r>
          </a:p>
          <a:p>
            <a:pPr lvl="0"/>
            <a:r>
              <a:rPr lang="en-US" sz="2800" dirty="0" smtClean="0"/>
              <a:t>Takes into consideration whether the customer can afford the good</a:t>
            </a:r>
          </a:p>
          <a:p>
            <a:pPr lvl="0"/>
            <a:r>
              <a:rPr lang="en-US" sz="2800" dirty="0" smtClean="0"/>
              <a:t>Accounts for high demand during                              sale and clearance times</a:t>
            </a:r>
          </a:p>
          <a:p>
            <a:pPr lvl="0"/>
            <a:r>
              <a:rPr lang="en-US" sz="2800" dirty="0" smtClean="0"/>
              <a:t>Varies from customer to customer, but overall shows the higher the price, the less in demand it is</a:t>
            </a:r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slide 21-customer abilit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299" y="3048000"/>
            <a:ext cx="2356701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Elasticity of Demand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8001000" cy="52117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800" dirty="0" smtClean="0"/>
              <a:t>Measures the responsiveness of consumers to changes in price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higher prices discourage consumption, lower prices encourage consumption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Is calculated by dividing the percentage change in quantity demanded by the percentage change in price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slide 22 elascity of dem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495800"/>
            <a:ext cx="2756881" cy="183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Complementary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8001000" cy="5211763"/>
          </a:xfrm>
        </p:spPr>
        <p:txBody>
          <a:bodyPr>
            <a:noAutofit/>
          </a:bodyPr>
          <a:lstStyle/>
          <a:p>
            <a:pPr lvl="0"/>
            <a:r>
              <a:rPr lang="en-US" sz="2600" dirty="0" smtClean="0"/>
              <a:t>Are goods which correspond with each other</a:t>
            </a:r>
          </a:p>
          <a:p>
            <a:pPr lvl="1"/>
            <a:r>
              <a:rPr lang="en-US" sz="2400" dirty="0" smtClean="0"/>
              <a:t>hamburger patties and buns </a:t>
            </a:r>
          </a:p>
          <a:p>
            <a:pPr lvl="0"/>
            <a:r>
              <a:rPr lang="en-US" sz="2600" dirty="0" smtClean="0"/>
              <a:t>Experience simultaneous increases                            and decreases in demand</a:t>
            </a:r>
          </a:p>
          <a:p>
            <a:pPr lvl="1"/>
            <a:r>
              <a:rPr lang="en-US" sz="2400" dirty="0" smtClean="0"/>
              <a:t>if the demand for hamburger patties                           increases, so will the demand for                         buns</a:t>
            </a:r>
          </a:p>
          <a:p>
            <a:pPr lvl="0"/>
            <a:r>
              <a:rPr lang="en-US" sz="2600" dirty="0" smtClean="0"/>
              <a:t>Which are perfect are sold together because they must be consumed together</a:t>
            </a:r>
          </a:p>
          <a:p>
            <a:pPr lvl="1"/>
            <a:r>
              <a:rPr lang="en-US" sz="2400" dirty="0" smtClean="0"/>
              <a:t>the left and right shoe</a:t>
            </a:r>
          </a:p>
          <a:p>
            <a:pPr lvl="1"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slide 23-complementary goods.jpg"/>
          <p:cNvPicPr>
            <a:picLocks noChangeAspect="1"/>
          </p:cNvPicPr>
          <p:nvPr/>
        </p:nvPicPr>
        <p:blipFill rotWithShape="1">
          <a:blip r:embed="rId3" cstate="print"/>
          <a:srcRect t="20424"/>
          <a:stretch/>
        </p:blipFill>
        <p:spPr>
          <a:xfrm>
            <a:off x="6781801" y="2209799"/>
            <a:ext cx="1981200" cy="204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Substitutes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8077200" cy="5059363"/>
          </a:xfrm>
        </p:spPr>
        <p:txBody>
          <a:bodyPr>
            <a:noAutofit/>
          </a:bodyPr>
          <a:lstStyle/>
          <a:p>
            <a:pPr lvl="0"/>
            <a:r>
              <a:rPr lang="en-US" sz="2600" dirty="0" smtClean="0"/>
              <a:t>Are goods which can be used in place of one another</a:t>
            </a:r>
          </a:p>
          <a:p>
            <a:pPr lvl="1"/>
            <a:r>
              <a:rPr lang="en-US" sz="2400" dirty="0" smtClean="0"/>
              <a:t>Coke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and Pepsi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can be substituted for one another</a:t>
            </a:r>
          </a:p>
          <a:p>
            <a:pPr lvl="0"/>
            <a:r>
              <a:rPr lang="en-US" sz="2600" dirty="0" smtClean="0"/>
              <a:t>Rise in importance when the price of one of the goods increase or decrease</a:t>
            </a:r>
          </a:p>
          <a:p>
            <a:pPr lvl="1"/>
            <a:r>
              <a:rPr lang="en-US" sz="2400" dirty="0" smtClean="0"/>
              <a:t>if Coke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raises its price and Pepsi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does not, more Pepsi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will be bought</a:t>
            </a:r>
          </a:p>
          <a:p>
            <a:pPr lvl="0"/>
            <a:r>
              <a:rPr lang="en-US" sz="2600" dirty="0" smtClean="0"/>
              <a:t>Do not play as large a role when all prices change</a:t>
            </a:r>
          </a:p>
          <a:p>
            <a:pPr lvl="1"/>
            <a:r>
              <a:rPr lang="en-US" sz="2400" dirty="0" smtClean="0"/>
              <a:t>if Coke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and Pepsi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raise prices, there will not be a large change in the amount of Coke</a:t>
            </a:r>
            <a:r>
              <a:rPr lang="en-US" sz="2400" baseline="30000" dirty="0" smtClean="0"/>
              <a:t>® </a:t>
            </a:r>
            <a:r>
              <a:rPr lang="en-US" sz="2400" dirty="0" smtClean="0"/>
              <a:t>vs. Pepsi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purchased</a:t>
            </a:r>
          </a:p>
          <a:p>
            <a:pPr>
              <a:lnSpc>
                <a:spcPct val="120000"/>
              </a:lnSpc>
            </a:pPr>
            <a:endParaRPr lang="en-US" sz="23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slide 24-substitu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566737"/>
            <a:ext cx="1666875" cy="110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Brand Loyalty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8001000" cy="49069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800" dirty="0" smtClean="0"/>
              <a:t>Is the practice of remaining with one brand of product despite changes in price</a:t>
            </a:r>
          </a:p>
          <a:p>
            <a:pPr lvl="0">
              <a:lnSpc>
                <a:spcPct val="100000"/>
              </a:lnSpc>
            </a:pPr>
            <a:r>
              <a:rPr lang="en-US" sz="2800" dirty="0" smtClean="0"/>
              <a:t>Offsets the substitution effect                            because loyal customers will not                              buy other brands even if they                                  are cheaper</a:t>
            </a:r>
          </a:p>
          <a:p>
            <a:pPr lvl="0">
              <a:lnSpc>
                <a:spcPct val="100000"/>
              </a:lnSpc>
            </a:pPr>
            <a:r>
              <a:rPr lang="en-US" sz="2800" dirty="0" smtClean="0"/>
              <a:t>Varies from customer to customer, but is usually developed when one product or company provides years of satisfaction, allowing consumers to grow comfortable and familiar with the company or product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slide 25-brand loyal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3622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Income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8153400" cy="38401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400"/>
              </a:spcBef>
            </a:pPr>
            <a:r>
              <a:rPr lang="en-US" sz="2600" dirty="0" smtClean="0"/>
              <a:t>States money income is used to purchase goods, and if prices fall then it raises real income </a:t>
            </a:r>
          </a:p>
          <a:p>
            <a:pPr lvl="0">
              <a:lnSpc>
                <a:spcPct val="100000"/>
              </a:lnSpc>
              <a:spcBef>
                <a:spcPts val="400"/>
              </a:spcBef>
            </a:pPr>
            <a:r>
              <a:rPr lang="en-US" sz="2600" dirty="0" smtClean="0"/>
              <a:t>Accompanies the idea lower prices increase the quantity demanded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400" dirty="0" smtClean="0"/>
              <a:t>example: If your money income is $40 a week and you spend the entire amount on hamburgers which cost $5, you can buy eight. </a:t>
            </a:r>
            <a:r>
              <a:rPr lang="en-US" sz="2400" dirty="0"/>
              <a:t>I</a:t>
            </a:r>
            <a:r>
              <a:rPr lang="en-US" sz="2400" dirty="0" smtClean="0"/>
              <a:t>f the price of hamburgers drops to $4, your real income has increased because now you can buy ten hamburgers. 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5257800"/>
            <a:ext cx="6705600" cy="15696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Money Income: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amount of money received during a specified period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Real Income: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income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measured in terms of how many goods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can be purchased</a:t>
            </a:r>
          </a:p>
        </p:txBody>
      </p:sp>
      <p:pic>
        <p:nvPicPr>
          <p:cNvPr id="6" name="Picture 5" descr="slide 26-the income effect.jpg"/>
          <p:cNvPicPr>
            <a:picLocks noChangeAspect="1"/>
          </p:cNvPicPr>
          <p:nvPr/>
        </p:nvPicPr>
        <p:blipFill>
          <a:blip r:embed="rId3" cstate="print"/>
          <a:srcRect l="26199"/>
          <a:stretch>
            <a:fillRect/>
          </a:stretch>
        </p:blipFill>
        <p:spPr>
          <a:xfrm rot="10800000">
            <a:off x="152400" y="3886200"/>
            <a:ext cx="1371600" cy="123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00200">
              <a:spcBef>
                <a:spcPts val="2400"/>
              </a:spcBef>
            </a:pPr>
            <a:endParaRPr lang="en-US" dirty="0" smtClean="0"/>
          </a:p>
          <a:p>
            <a:pPr marL="1600200">
              <a:spcBef>
                <a:spcPts val="2400"/>
              </a:spcBef>
            </a:pPr>
            <a:r>
              <a:rPr lang="en-US" dirty="0" smtClean="0"/>
              <a:t>Supply</a:t>
            </a:r>
          </a:p>
          <a:p>
            <a:pPr marL="1600200">
              <a:spcBef>
                <a:spcPts val="2400"/>
              </a:spcBef>
            </a:pPr>
            <a:r>
              <a:rPr lang="en-US" dirty="0" smtClean="0"/>
              <a:t>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057400" y="2514600"/>
            <a:ext cx="381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2057400" y="3276600"/>
            <a:ext cx="3810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600" dirty="0" smtClean="0"/>
              <a:t>Law of Diminishing Returns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8001000" cy="3840163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States when increasing amount of one factor of production increases, an increase in productivity will only occur to a certain </a:t>
            </a:r>
            <a:r>
              <a:rPr lang="en-US" sz="2800" dirty="0" smtClean="0"/>
              <a:t>point</a:t>
            </a:r>
          </a:p>
          <a:p>
            <a:pPr lvl="1"/>
            <a:r>
              <a:rPr lang="en-US" sz="2400" dirty="0" smtClean="0"/>
              <a:t>related to marginal cost</a:t>
            </a:r>
            <a:endParaRPr lang="en-US" sz="2400" dirty="0"/>
          </a:p>
          <a:p>
            <a:pPr lvl="0"/>
            <a:r>
              <a:rPr lang="en-US" sz="2800" dirty="0" smtClean="0"/>
              <a:t>Is commonly </a:t>
            </a:r>
            <a:r>
              <a:rPr lang="en-US" sz="2800" dirty="0"/>
              <a:t>applied to </a:t>
            </a:r>
            <a:r>
              <a:rPr lang="en-US" sz="2800" dirty="0" smtClean="0"/>
              <a:t>                               production </a:t>
            </a:r>
            <a:r>
              <a:rPr lang="en-US" sz="2800" dirty="0"/>
              <a:t>and </a:t>
            </a:r>
            <a:r>
              <a:rPr lang="en-US" sz="2800" dirty="0" smtClean="0"/>
              <a:t>manufacturers</a:t>
            </a:r>
          </a:p>
          <a:p>
            <a:pPr lvl="0"/>
            <a:r>
              <a:rPr lang="en-US" sz="2800" dirty="0" smtClean="0"/>
              <a:t>Can also be applied to                               consumers</a:t>
            </a: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0480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600" dirty="0" smtClean="0"/>
              <a:t>Example</a:t>
            </a:r>
            <a:endParaRPr lang="en-US" sz="4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888933"/>
              </p:ext>
            </p:extLst>
          </p:nvPr>
        </p:nvGraphicFramePr>
        <p:xfrm>
          <a:off x="1447800" y="1676400"/>
          <a:ext cx="7239000" cy="3681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868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Cupcakes Eaten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Satisfaction Gained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5410200"/>
            <a:ext cx="81534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first, a cupcake is “ten points” satisfying, but each additional cupcake is worth less satisfaction until eventually, additional cupcakes are detrimental to satisfaction (making you sick).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Have a good which can be further processed to create a more valuable final product</a:t>
            </a:r>
          </a:p>
          <a:p>
            <a:pPr lvl="0"/>
            <a:r>
              <a:rPr lang="en-US" dirty="0" smtClean="0"/>
              <a:t>Are the beginning step in the manufacturing process</a:t>
            </a:r>
          </a:p>
          <a:p>
            <a:pPr lvl="0"/>
            <a:r>
              <a:rPr lang="en-US" dirty="0" smtClean="0"/>
              <a:t>Compete with each other to provide the best starting material for a product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Goods Producers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Also referred to as raw materials producers</a:t>
            </a:r>
          </a:p>
          <a:p>
            <a:pPr lvl="0"/>
            <a:r>
              <a:rPr lang="en-US" dirty="0" smtClean="0"/>
              <a:t>Possess a product which has not been processed at all</a:t>
            </a:r>
          </a:p>
          <a:p>
            <a:pPr lvl="0"/>
            <a:r>
              <a:rPr lang="en-US" dirty="0" smtClean="0"/>
              <a:t>Sell their product to manufacturers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Corn Fie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495800"/>
            <a:ext cx="316523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Purchase raw or partially processed goods to further modify into a final product</a:t>
            </a:r>
          </a:p>
          <a:p>
            <a:pPr lvl="0"/>
            <a:r>
              <a:rPr lang="en-US" dirty="0" smtClean="0"/>
              <a:t>Are a good indicator of economic health</a:t>
            </a:r>
          </a:p>
          <a:p>
            <a:pPr lvl="0"/>
            <a:r>
              <a:rPr lang="en-US" dirty="0" smtClean="0"/>
              <a:t>Employ a significant percentage of the American workforce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Are involved in the construction industry </a:t>
            </a:r>
          </a:p>
          <a:p>
            <a:pPr lvl="0"/>
            <a:r>
              <a:rPr lang="en-US" dirty="0" smtClean="0"/>
              <a:t>Have changing job demands based upon:</a:t>
            </a:r>
          </a:p>
          <a:p>
            <a:pPr lvl="1"/>
            <a:r>
              <a:rPr lang="en-US" sz="2800" dirty="0" smtClean="0"/>
              <a:t>the economy</a:t>
            </a:r>
          </a:p>
          <a:p>
            <a:pPr lvl="1"/>
            <a:r>
              <a:rPr lang="en-US" sz="2800" dirty="0" smtClean="0"/>
              <a:t>housing market</a:t>
            </a:r>
          </a:p>
          <a:p>
            <a:pPr lvl="1"/>
            <a:r>
              <a:rPr lang="en-US" sz="2800" dirty="0" smtClean="0"/>
              <a:t>business growth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 descr="\\METADATA\XSANVolume\AV Capture\Shutterstock\construction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382494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Trade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000" dirty="0" smtClean="0"/>
              <a:t>Is comprised of companies in the trade field </a:t>
            </a:r>
          </a:p>
          <a:p>
            <a:pPr lvl="1"/>
            <a:r>
              <a:rPr lang="en-US" sz="2600" dirty="0" smtClean="0"/>
              <a:t>the trade field encompasses jobs which are held by individuals who many times do not possess an advanced degree</a:t>
            </a:r>
          </a:p>
          <a:p>
            <a:pPr lvl="0"/>
            <a:r>
              <a:rPr lang="en-US" sz="3000" dirty="0" smtClean="0"/>
              <a:t>Relies the most on the health of the economy</a:t>
            </a:r>
          </a:p>
          <a:p>
            <a:pPr lvl="1"/>
            <a:r>
              <a:rPr lang="en-US" sz="2600" dirty="0" smtClean="0"/>
              <a:t>for example, in a bad economy, automobile workers may be laid off due to the lack of vehicle sales</a:t>
            </a:r>
          </a:p>
          <a:p>
            <a:pPr lvl="0"/>
            <a:r>
              <a:rPr lang="en-US" sz="3000" dirty="0" smtClean="0"/>
              <a:t>Becomes more advanced as a country industrializes </a:t>
            </a:r>
          </a:p>
          <a:p>
            <a:pPr>
              <a:buNone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Fortune 500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8001000" cy="5211763"/>
          </a:xfrm>
        </p:spPr>
        <p:txBody>
          <a:bodyPr>
            <a:normAutofit/>
          </a:bodyPr>
          <a:lstStyle/>
          <a:p>
            <a:r>
              <a:rPr lang="en-US" sz="2000" dirty="0"/>
              <a:t>Conduct research to determine currently </a:t>
            </a:r>
            <a:r>
              <a:rPr lang="en-US" sz="2000" dirty="0" smtClean="0"/>
              <a:t>five </a:t>
            </a:r>
            <a:r>
              <a:rPr lang="en-US" sz="2000" dirty="0"/>
              <a:t>of the most financially successful businesses in the United States. </a:t>
            </a:r>
          </a:p>
          <a:p>
            <a:r>
              <a:rPr lang="en-US" sz="2000" dirty="0"/>
              <a:t>You may choose any company from </a:t>
            </a:r>
            <a:r>
              <a:rPr lang="en-US" sz="2000" dirty="0" smtClean="0"/>
              <a:t>1 </a:t>
            </a:r>
            <a:r>
              <a:rPr lang="en-US" sz="2000" dirty="0"/>
              <a:t>to </a:t>
            </a:r>
            <a:r>
              <a:rPr lang="en-US" sz="2000" dirty="0" smtClean="0"/>
              <a:t>20 </a:t>
            </a:r>
            <a:r>
              <a:rPr lang="en-US" sz="2000" dirty="0"/>
              <a:t>on the </a:t>
            </a:r>
            <a:r>
              <a:rPr lang="en-US" sz="2000" dirty="0" smtClean="0"/>
              <a:t>list</a:t>
            </a:r>
            <a:endParaRPr lang="en-US" sz="2000" dirty="0"/>
          </a:p>
          <a:p>
            <a:r>
              <a:rPr lang="en-US" sz="2000" dirty="0"/>
              <a:t>You must explain through a PowerPoint the goods and services offered by the business and why there is such a high demand from consumers. </a:t>
            </a:r>
          </a:p>
          <a:p>
            <a:r>
              <a:rPr lang="en-US" sz="2000" dirty="0"/>
              <a:t>For each company you must have the following slides</a:t>
            </a:r>
          </a:p>
          <a:p>
            <a:pPr lvl="1"/>
            <a:r>
              <a:rPr lang="en-US" sz="2000" dirty="0"/>
              <a:t>Title of Business w/Logo</a:t>
            </a:r>
          </a:p>
          <a:p>
            <a:pPr lvl="1"/>
            <a:r>
              <a:rPr lang="en-US" sz="2000" dirty="0"/>
              <a:t>General company information</a:t>
            </a:r>
          </a:p>
          <a:p>
            <a:pPr lvl="1"/>
            <a:r>
              <a:rPr lang="en-US" sz="2000" dirty="0"/>
              <a:t>Key Financials for the last fiscal year</a:t>
            </a:r>
          </a:p>
          <a:p>
            <a:pPr lvl="1"/>
            <a:r>
              <a:rPr lang="en-US" sz="2000" dirty="0"/>
              <a:t>Goods and/or services offered by the business</a:t>
            </a:r>
          </a:p>
          <a:p>
            <a:pPr lvl="1"/>
            <a:r>
              <a:rPr lang="en-US" sz="2000" dirty="0"/>
              <a:t>Slide detailing why there is such a high demand from consumers for their goods and services</a:t>
            </a:r>
            <a:endParaRPr lang="en-US" sz="1050" dirty="0"/>
          </a:p>
          <a:p>
            <a:pPr marL="457200" lvl="1" indent="0" algn="ctr">
              <a:buNone/>
            </a:pPr>
            <a:r>
              <a:rPr lang="en-US" dirty="0">
                <a:hlinkClick r:id="rId3"/>
              </a:rPr>
              <a:t>http://beta.fortune.com/fortune500/list/</a:t>
            </a:r>
            <a:endParaRPr lang="en-US" dirty="0"/>
          </a:p>
          <a:p>
            <a:pPr marL="457200" lvl="1" indent="0">
              <a:buNone/>
            </a:pPr>
            <a:endParaRPr lang="en-US" sz="20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(2002-2007). Retrieved October 28, 2008, from </a:t>
            </a:r>
            <a:r>
              <a:rPr lang="en-US" dirty="0" err="1" smtClean="0"/>
              <a:t>NetMBA</a:t>
            </a:r>
            <a:r>
              <a:rPr lang="en-US" dirty="0" smtClean="0"/>
              <a:t> Business Knowledge Center: www.netmba.com</a:t>
            </a:r>
          </a:p>
          <a:p>
            <a:r>
              <a:rPr lang="en-US" dirty="0" smtClean="0"/>
              <a:t>(2008). Retrieved October 28, 2008, from Drexel University: www.drexel.edu</a:t>
            </a:r>
          </a:p>
          <a:p>
            <a:r>
              <a:rPr lang="en-US" dirty="0" err="1" smtClean="0"/>
              <a:t>WebFinance</a:t>
            </a:r>
            <a:r>
              <a:rPr lang="en-US" dirty="0" smtClean="0"/>
              <a:t>, Inc. (2010). </a:t>
            </a:r>
            <a:r>
              <a:rPr lang="en-US" i="1" dirty="0" smtClean="0"/>
              <a:t>Raw Materials Definition</a:t>
            </a:r>
            <a:r>
              <a:rPr lang="en-US" dirty="0" smtClean="0"/>
              <a:t>. Retrieved August 17, 2010, from http://www.investorwords.com/4048/raw_materials.html</a:t>
            </a:r>
          </a:p>
          <a:p>
            <a:r>
              <a:rPr lang="en-US" dirty="0" smtClean="0"/>
              <a:t>United States Department of Commerce. (2010). </a:t>
            </a:r>
            <a:r>
              <a:rPr lang="en-US" i="1" dirty="0" smtClean="0"/>
              <a:t>Manufacturing</a:t>
            </a:r>
            <a:r>
              <a:rPr lang="en-US" dirty="0" smtClean="0"/>
              <a:t>. Retrieved August 18, 2010, from http://www.manufacturing.gov/index.asp</a:t>
            </a:r>
          </a:p>
          <a:p>
            <a:r>
              <a:rPr lang="en-US" dirty="0" smtClean="0"/>
              <a:t>United States Census Bureau. (2010). </a:t>
            </a:r>
            <a:r>
              <a:rPr lang="en-US" i="1" dirty="0" smtClean="0"/>
              <a:t>Economic Indicators</a:t>
            </a:r>
            <a:r>
              <a:rPr lang="en-US" dirty="0" smtClean="0"/>
              <a:t>. Retrieved August 18, 2010, from http://www.census.gov/cgi-bin/briefroom/BriefRm</a:t>
            </a:r>
          </a:p>
          <a:p>
            <a:r>
              <a:rPr lang="en-US" dirty="0" smtClean="0"/>
              <a:t>Trade &amp; Industry Development Magazine . (2003). </a:t>
            </a:r>
            <a:r>
              <a:rPr lang="en-US" i="1" dirty="0" smtClean="0"/>
              <a:t>Trade &amp; Industry Development</a:t>
            </a:r>
            <a:r>
              <a:rPr lang="en-US" dirty="0" smtClean="0"/>
              <a:t>. Retrieved August 18, 2010, from http://www.tradeandindustrydev.com/default.aspx</a:t>
            </a: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6000" dirty="0" smtClean="0"/>
              <a:t>Acknowledgements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23950" y="3048000"/>
            <a:ext cx="32766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Project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Coordinator:</a:t>
            </a:r>
          </a:p>
          <a:p>
            <a:pPr>
              <a:spcBef>
                <a:spcPct val="35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Meghan Blanek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105400" y="1828800"/>
            <a:ext cx="35814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Technical Writer: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35000"/>
              </a:spcBef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Jessica Odom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05400" y="4267200"/>
            <a:ext cx="368088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Executive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Producers: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35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Gordon Davis, Ph.D., </a:t>
            </a:r>
          </a:p>
          <a:p>
            <a:pPr>
              <a:spcBef>
                <a:spcPct val="35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Jeff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Lansdell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43000" y="1828800"/>
            <a:ext cx="447675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Production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Coordinator:</a:t>
            </a:r>
          </a:p>
          <a:p>
            <a:pPr>
              <a:spcBef>
                <a:spcPct val="35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Brandon O’Quinn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43000" y="4311640"/>
            <a:ext cx="447675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Graphic Designer: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35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Ann Adams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28750" y="5874603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©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MMXIII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CEV Multimedia, Ltd.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05400" y="3048000"/>
            <a:ext cx="358140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Production Manager:</a:t>
            </a:r>
          </a:p>
          <a:p>
            <a:pPr>
              <a:spcBef>
                <a:spcPct val="35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Dusty Moore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Supply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Main Menu Button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6912" y="6123691"/>
            <a:ext cx="950976" cy="713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Supply &amp; Demand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629400" cy="45259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3000" dirty="0" smtClean="0"/>
              <a:t>Are inversely related</a:t>
            </a:r>
          </a:p>
          <a:p>
            <a:pPr lvl="0">
              <a:lnSpc>
                <a:spcPct val="100000"/>
              </a:lnSpc>
            </a:pPr>
            <a:r>
              <a:rPr lang="en-US" sz="3000" dirty="0" smtClean="0"/>
              <a:t>Directly affect prices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the higher in demand, the less supply is available and the higher the prices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the lower in demand, the more supply is available and the lower the prices</a:t>
            </a:r>
          </a:p>
          <a:p>
            <a:pPr lvl="0">
              <a:lnSpc>
                <a:spcPct val="100000"/>
              </a:lnSpc>
            </a:pPr>
            <a:r>
              <a:rPr lang="en-US" sz="3000" dirty="0" smtClean="0"/>
              <a:t>Explains trends in the economy such as inflation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lide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46768" y="1371600"/>
            <a:ext cx="1568632" cy="2153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Supply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3000" dirty="0" smtClean="0"/>
              <a:t>Is the amount of a good producers are able and willing to sell at various prices during a certain period 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the relationship between price and quantity demanded</a:t>
            </a:r>
          </a:p>
          <a:p>
            <a:pPr lvl="0">
              <a:lnSpc>
                <a:spcPct val="100000"/>
              </a:lnSpc>
            </a:pPr>
            <a:r>
              <a:rPr lang="en-US" sz="3000" dirty="0" smtClean="0"/>
              <a:t>Assumes producers try                                to maximize their profits</a:t>
            </a:r>
          </a:p>
          <a:p>
            <a:pPr lvl="0">
              <a:lnSpc>
                <a:spcPct val="100000"/>
              </a:lnSpc>
            </a:pPr>
            <a:r>
              <a:rPr lang="en-US" sz="3000" dirty="0" smtClean="0"/>
              <a:t>Regards all things constant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lide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962400"/>
            <a:ext cx="2423218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Profit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Equals total revenue minus total costs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revenue is the amount of total sales for a given time period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total costs are all expenses paid by the company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Motivates the behavior of suppliers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slide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904449"/>
            <a:ext cx="2362200" cy="1572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Law of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States the quantity supplied is directly related to its price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lower price means smaller quantity supplied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higher price means larger quantity supplied</a:t>
            </a:r>
          </a:p>
          <a:p>
            <a:pPr>
              <a:lnSpc>
                <a:spcPct val="100000"/>
              </a:lnSpc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slide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4572000"/>
            <a:ext cx="2819400" cy="186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Supply Curve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8001000" cy="50593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Demonstrates the law of supply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as the quantity rises, so does the price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Assumes the prices of all other goods remains unchanged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Is upward sloping since the relationship between price and quantity is directly related</a:t>
            </a:r>
          </a:p>
          <a:p>
            <a:pPr>
              <a:lnSpc>
                <a:spcPct val="100000"/>
              </a:lnSpc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FF2EA-9121-419F-A0C7-B6BC88E9AA2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Supply curv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525" y="4876800"/>
            <a:ext cx="2505075" cy="17122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88930" y="6520190"/>
            <a:ext cx="10406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" pitchFamily="34" charset="0"/>
                <a:cs typeface="Arial" pitchFamily="34" charset="0"/>
              </a:rPr>
              <a:t>www.peoi.org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1977</Words>
  <Application>Microsoft Office PowerPoint</Application>
  <PresentationFormat>On-screen Show (4:3)</PresentationFormat>
  <Paragraphs>294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Objectives</vt:lpstr>
      <vt:lpstr>Main Menu</vt:lpstr>
      <vt:lpstr>Supply</vt:lpstr>
      <vt:lpstr> Supply &amp; Demand </vt:lpstr>
      <vt:lpstr> Supply </vt:lpstr>
      <vt:lpstr> Profit </vt:lpstr>
      <vt:lpstr>The Law of Supply</vt:lpstr>
      <vt:lpstr>   The Supply Curve  </vt:lpstr>
      <vt:lpstr>Shifts in the Supply Curve</vt:lpstr>
      <vt:lpstr>Willingness to Supply</vt:lpstr>
      <vt:lpstr>The Ability to Supply</vt:lpstr>
      <vt:lpstr>Elasticity of Supply</vt:lpstr>
      <vt:lpstr> Marginal Cost </vt:lpstr>
      <vt:lpstr>Marginal Utility</vt:lpstr>
      <vt:lpstr>Demand</vt:lpstr>
      <vt:lpstr>Demand</vt:lpstr>
      <vt:lpstr>The Law of Demand</vt:lpstr>
      <vt:lpstr> The Demand Curve </vt:lpstr>
      <vt:lpstr> Shifts in the  Demand Curve </vt:lpstr>
      <vt:lpstr>Equilibrium</vt:lpstr>
      <vt:lpstr>Wants vs. Needs</vt:lpstr>
      <vt:lpstr>Consumer Willingness</vt:lpstr>
      <vt:lpstr>Consumer Ability</vt:lpstr>
      <vt:lpstr> Elasticity of Demand </vt:lpstr>
      <vt:lpstr>Complementary Goods</vt:lpstr>
      <vt:lpstr>Substitutes</vt:lpstr>
      <vt:lpstr>Brand Loyalty</vt:lpstr>
      <vt:lpstr>The Income Effect</vt:lpstr>
      <vt:lpstr>Law of Diminishing Returns</vt:lpstr>
      <vt:lpstr>Example</vt:lpstr>
      <vt:lpstr>Producers</vt:lpstr>
      <vt:lpstr>Raw Goods Producers</vt:lpstr>
      <vt:lpstr>Manufacturers</vt:lpstr>
      <vt:lpstr>Builders</vt:lpstr>
      <vt:lpstr>The Trade Industry</vt:lpstr>
      <vt:lpstr>Fortune 500 Assignment</vt:lpstr>
      <vt:lpstr>Resources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</dc:creator>
  <cp:lastModifiedBy>DUNN, CHRISTIAN</cp:lastModifiedBy>
  <cp:revision>61</cp:revision>
  <dcterms:created xsi:type="dcterms:W3CDTF">2008-04-21T17:12:46Z</dcterms:created>
  <dcterms:modified xsi:type="dcterms:W3CDTF">2017-10-04T12:51:57Z</dcterms:modified>
</cp:coreProperties>
</file>