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9" r:id="rId3"/>
    <p:sldId id="260" r:id="rId4"/>
    <p:sldId id="289" r:id="rId5"/>
    <p:sldId id="290" r:id="rId6"/>
    <p:sldId id="291" r:id="rId7"/>
    <p:sldId id="292" r:id="rId8"/>
    <p:sldId id="261" r:id="rId9"/>
    <p:sldId id="263" r:id="rId10"/>
    <p:sldId id="284" r:id="rId11"/>
    <p:sldId id="285"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87A83F-66B0-4445-BCA1-991A39D02FBB}" type="datetime1">
              <a:rPr lang="en-US" smtClean="0"/>
              <a:t>10/11/2018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60424-405E-489B-B2DE-689953331C81}" type="datetime1">
              <a:rPr lang="en-US" smtClean="0"/>
              <a:t>10/11/2018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51AD9-2600-40AA-9E1F-5BCF0484B6BF}" type="datetime1">
              <a:rPr lang="en-US" smtClean="0"/>
              <a:t>10/11/2018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D6F951-DFA3-45D2-A27E-4EFC3E679FFE}" type="datetime1">
              <a:rPr lang="en-US" smtClean="0"/>
              <a:t>10/11/2018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960916-3042-4284-AE15-ACF54FAE26E2}" type="datetime1">
              <a:rPr lang="en-US" smtClean="0"/>
              <a:t>10/11/2018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551A2-F015-4B33-87D7-6DB7C0621060}" type="datetime1">
              <a:rPr lang="en-US" smtClean="0"/>
              <a:t>10/11/2018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77881A-97A3-41EE-8369-C9AEC19F565D}" type="datetime1">
              <a:rPr lang="en-US" smtClean="0"/>
              <a:t>10/11/2018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https://vbcourse.knowledgematters.com/assignment/startReading/135168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CDF248-6D89-4935-BC3B-6A4648F055DD}" type="datetime1">
              <a:rPr lang="en-US" smtClean="0"/>
              <a:t>10/11/2018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25B902-4D88-45C4-8C93-69987B37A6D6}" type="datetime1">
              <a:rPr lang="en-US" smtClean="0"/>
              <a:t>10/11/2018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https://vbcourse.knowledgematters.com/assignment/startReading/135168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0D9980-3EDC-47DB-BD1F-87FC42141FA2}" type="datetime1">
              <a:rPr lang="en-US" smtClean="0"/>
              <a:t>10/11/2018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A670F297-EF81-476F-B812-E8B7AFBB447B}" type="datetime1">
              <a:rPr lang="en-US" smtClean="0"/>
              <a:t>10/11/2018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EEC7CD-49EE-448F-9325-B9A459B43115}" type="datetime1">
              <a:rPr lang="en-US" smtClean="0"/>
              <a:t>10/11/2018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https://vbcourse.knowledgematters.com/assignment/startReading/135168</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hanneliq.com/solutions/software/competitive-intellige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Pricing and Sales</a:t>
            </a:r>
          </a:p>
        </p:txBody>
      </p:sp>
      <p:sp>
        <p:nvSpPr>
          <p:cNvPr id="3" name="Subtitle 2"/>
          <p:cNvSpPr>
            <a:spLocks noGrp="1"/>
          </p:cNvSpPr>
          <p:nvPr>
            <p:ph type="subTitle" idx="1"/>
          </p:nvPr>
        </p:nvSpPr>
        <p:spPr>
          <a:xfrm>
            <a:off x="1100051" y="4455620"/>
            <a:ext cx="10058400" cy="1879079"/>
          </a:xfrm>
        </p:spPr>
        <p:txBody>
          <a:bodyPr>
            <a:normAutofit fontScale="92500" lnSpcReduction="20000"/>
          </a:bodyPr>
          <a:lstStyle/>
          <a:p>
            <a:r>
              <a:rPr lang="en-US" dirty="0"/>
              <a:t>In a manufacturing company, as in other companies, pricing and sales are of the utmost importance. While retail companies (such as Walmart or Amazon.com) are forced to compete for consumer business based on factors such as customer service, value, and/or price, manufacturers often lose or win business based solely on price. They don’t often sell directly to the public. </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864778"/>
            <a:ext cx="11086204" cy="4634807"/>
          </a:xfrm>
        </p:spPr>
        <p:txBody>
          <a:bodyPr>
            <a:noAutofit/>
          </a:bodyPr>
          <a:lstStyle/>
          <a:p>
            <a:r>
              <a:rPr lang="en-US" sz="2800" b="1" dirty="0"/>
              <a:t>Bid: A written document provided by a manufacturer in response to an Invitation to Bid.</a:t>
            </a:r>
          </a:p>
          <a:p>
            <a:r>
              <a:rPr lang="en-US" sz="2800" b="1" dirty="0"/>
              <a:t>Bid price: The price a manufacturer bids on a given project.</a:t>
            </a:r>
          </a:p>
          <a:p>
            <a:r>
              <a:rPr lang="en-US" sz="2800" b="1" dirty="0"/>
              <a:t>Capacity planning: The process of making sure a manufacturer has sufficient resources—such as raw materials, parts, and people—to be able to complete the work it has contracted to perform.</a:t>
            </a:r>
          </a:p>
          <a:p>
            <a:r>
              <a:rPr lang="en-US" sz="2800" b="1" dirty="0"/>
              <a:t>Contract: A legally binding agreement in which a company agrees to provide products and services, as defined in the agreement, for a certain amount of money, within a certain period of time, and according to certain quality standards</a:t>
            </a:r>
            <a:r>
              <a:rPr lang="en-US" sz="2800" b="1" dirty="0" smtClean="0"/>
              <a:t>.</a:t>
            </a:r>
            <a:endParaRPr lang="en-US" sz="2800" b="1" dirty="0"/>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116028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768066"/>
            <a:ext cx="11086204" cy="4634807"/>
          </a:xfrm>
        </p:spPr>
        <p:txBody>
          <a:bodyPr>
            <a:noAutofit/>
          </a:bodyPr>
          <a:lstStyle/>
          <a:p>
            <a:r>
              <a:rPr lang="en-US" sz="2800" b="1" dirty="0"/>
              <a:t>Cost of goods (COG): What it costs to produce, package, and deliver a good.</a:t>
            </a:r>
          </a:p>
          <a:p>
            <a:r>
              <a:rPr lang="en-US" sz="2800" b="1" dirty="0"/>
              <a:t>Economies of scale: The economic concept that states that the more of something a company buys or produces, the cheaper each unit becomes.</a:t>
            </a:r>
          </a:p>
          <a:p>
            <a:r>
              <a:rPr lang="en-US" sz="2800" b="1" dirty="0"/>
              <a:t>Invitation to bid: Also known as a call for bids or invitation to tender (ITT), the process by which a company formally asks manufacturers to submit bids for a project.</a:t>
            </a:r>
          </a:p>
          <a:p>
            <a:r>
              <a:rPr lang="en-US" sz="2800" b="1" dirty="0"/>
              <a:t>Open tenders: An invitation to bid that is open to all manufacturers. This means that any manufacturer who can meet the requirements of the invitation to bid is invited to submit a bid.</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1189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2128550"/>
            <a:ext cx="11086204" cy="4634807"/>
          </a:xfrm>
        </p:spPr>
        <p:txBody>
          <a:bodyPr>
            <a:noAutofit/>
          </a:bodyPr>
          <a:lstStyle/>
          <a:p>
            <a:r>
              <a:rPr lang="en-US" sz="2800" b="1" dirty="0"/>
              <a:t>Request for proposal (RFP): An alternative bidding process where the lowest bidder may not get the contract because the company issuing the RFP is also seeking advice on how to move forward with the project. Therefore, specific subject-matter expertise is also taken into consideration when evaluating submitted bids.</a:t>
            </a:r>
          </a:p>
          <a:p>
            <a:r>
              <a:rPr lang="en-US" sz="2800" b="1" dirty="0"/>
              <a:t>Restricted tender: A bidding arrangement in which companies maintain a list of preapproved manufacturers (or vendors) and solicit bids from that group when needed.</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178186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Bidding on jobs</a:t>
            </a:r>
          </a:p>
        </p:txBody>
      </p:sp>
      <p:sp>
        <p:nvSpPr>
          <p:cNvPr id="3" name="Content Placeholder 2"/>
          <p:cNvSpPr>
            <a:spLocks noGrp="1"/>
          </p:cNvSpPr>
          <p:nvPr>
            <p:ph idx="1"/>
          </p:nvPr>
        </p:nvSpPr>
        <p:spPr>
          <a:xfrm>
            <a:off x="661147" y="1873569"/>
            <a:ext cx="10930666" cy="4667908"/>
          </a:xfrm>
        </p:spPr>
        <p:txBody>
          <a:bodyPr>
            <a:normAutofit fontScale="92500" lnSpcReduction="10000"/>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a manufacturing company, the sales process begins with the invitation to bid, also known as the call for bids or invitation to tender (ITT). The invitation to bid is the process by which a company (such as a distributor or wholesaler) formally asks manufacturers to submit bids for a project. (A bid is a written document provided by the manufacturer in response to the invitation to bid.) </a:t>
            </a:r>
            <a:r>
              <a:rPr lang="en-US" sz="2400" b="1" dirty="0"/>
              <a:t>In other words, if a company or other organization needs manufacturing equipment and/or related services, they’ll formally announce that fact in writing and invite qualified manufacturing companies to reply and tell the company how much they’ll charge to do the work.</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most important point to note in the bidding process is that it’s based entirely on price, not on the bidder’s vision or counterproposal for the project. </a:t>
            </a:r>
            <a:r>
              <a:rPr lang="en-US" sz="2400" b="1" dirty="0"/>
              <a:t>Unless otherwise noted in the Invitation to Bid, the work will be awarded to the lowest bidder. This is not the case with a request for proposal (RFP), where the lowest bidder may not get the contract because the company issuing the RFP is also seeking advice on how to move forward with the project, so specific subject-matter expertise is also taken into consideration when evaluating submitted bids</a:t>
            </a:r>
            <a:r>
              <a:rPr lang="en-US" sz="2400" b="1" dirty="0" smtClean="0"/>
              <a:t>.</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fontScale="90000"/>
          </a:bodyPr>
          <a:lstStyle/>
          <a:p>
            <a:r>
              <a:rPr lang="en-US" sz="7200" b="1" dirty="0"/>
              <a:t>Variations on the bidding process</a:t>
            </a:r>
          </a:p>
        </p:txBody>
      </p:sp>
      <p:sp>
        <p:nvSpPr>
          <p:cNvPr id="3" name="Content Placeholder 2"/>
          <p:cNvSpPr>
            <a:spLocks noGrp="1"/>
          </p:cNvSpPr>
          <p:nvPr>
            <p:ph idx="1"/>
          </p:nvPr>
        </p:nvSpPr>
        <p:spPr>
          <a:xfrm>
            <a:off x="271066" y="1614268"/>
            <a:ext cx="11653042" cy="4559504"/>
          </a:xfrm>
        </p:spPr>
        <p:txBody>
          <a:bodyPr>
            <a:noAutofit/>
          </a:bodyPr>
          <a:lstStyle/>
          <a:p>
            <a:pPr>
              <a:lnSpc>
                <a:spcPct val="120000"/>
              </a:lnSpc>
            </a:pPr>
            <a:endParaRPr lang="en-US" sz="100" dirty="0" smtClean="0"/>
          </a:p>
          <a:p>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There are two types of bidding processes. Open tenders are, as the name implies, open to all manufacturers. </a:t>
            </a:r>
            <a:r>
              <a:rPr lang="en-US" b="1" dirty="0"/>
              <a:t>This means that any manufacturer who can meet the requirements of the invitation to bid is invited to submit a bid. Typically these are advertised in a public forum, such as a newspaper or the company’s </a:t>
            </a:r>
            <a:r>
              <a:rPr lang="en-US" b="1" dirty="0" smtClean="0"/>
              <a:t>website.</a:t>
            </a:r>
          </a:p>
          <a:p>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Restricted tenders occur when manufacturing companies typically receive an invitation to bid only after they’ve become an approved bidder through a prequalification questionnaire (PQQ). </a:t>
            </a:r>
            <a:r>
              <a:rPr lang="en-US" b="1" dirty="0"/>
              <a:t>In the case of a restricted tender, companies maintain a list of preapproved manufacturers (or vendors) and solicit bids from that group when needed. There are several reasons why a company would opt for a restricted tender over an open tender:</a:t>
            </a:r>
          </a:p>
          <a:p>
            <a:pPr lvl="1"/>
            <a:r>
              <a:rPr lang="en-US" sz="1600" dirty="0"/>
              <a:t>there may be only a few qualified </a:t>
            </a:r>
            <a:r>
              <a:rPr lang="en-US" sz="1600" dirty="0" smtClean="0"/>
              <a:t>vendors</a:t>
            </a:r>
          </a:p>
          <a:p>
            <a:pPr lvl="1"/>
            <a:r>
              <a:rPr lang="en-US" sz="1600" dirty="0" smtClean="0"/>
              <a:t>a </a:t>
            </a:r>
            <a:r>
              <a:rPr lang="en-US" sz="1600" dirty="0"/>
              <a:t>company may need security clearance to work on the project</a:t>
            </a:r>
          </a:p>
          <a:p>
            <a:pPr lvl="1"/>
            <a:r>
              <a:rPr lang="en-US" sz="1600" dirty="0"/>
              <a:t>there’s an urgency in getting the project completed</a:t>
            </a:r>
          </a:p>
          <a:p>
            <a:pPr lvl="1"/>
            <a:r>
              <a:rPr lang="en-US" sz="1600" dirty="0"/>
              <a:t>the company issuing the tender wants to ensure that only truly qualified manufacturers submit bids, so as to avoid project delays and other complications</a:t>
            </a:r>
          </a:p>
          <a:p>
            <a:r>
              <a:rPr lang="en-US" b="1" dirty="0"/>
              <a:t>In either case, the winning bidder will be announced, with the other bidders also notified of the company’s decision.</a:t>
            </a:r>
          </a:p>
          <a:p>
            <a:endParaRPr lang="en-US" b="1" dirty="0"/>
          </a:p>
        </p:txBody>
      </p:sp>
      <p:sp>
        <p:nvSpPr>
          <p:cNvPr id="4" name="Footer Placeholder 3"/>
          <p:cNvSpPr>
            <a:spLocks noGrp="1"/>
          </p:cNvSpPr>
          <p:nvPr>
            <p:ph type="ftr" sz="quarter" idx="11"/>
          </p:nvPr>
        </p:nvSpPr>
        <p:spPr/>
        <p:txBody>
          <a:bodyPr/>
          <a:lstStyle/>
          <a:p>
            <a:r>
              <a:rPr lang="en-US" dirty="0" smtClean="0"/>
              <a:t>https://vbcourse.knowledgematters.com/assignment/startReading/135168</a:t>
            </a:r>
            <a:endParaRPr lang="en-US" dirty="0"/>
          </a:p>
        </p:txBody>
      </p:sp>
    </p:spTree>
    <p:extLst>
      <p:ext uri="{BB962C8B-B14F-4D97-AF65-F5344CB8AC3E}">
        <p14:creationId xmlns:p14="http://schemas.microsoft.com/office/powerpoint/2010/main" val="254917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Components of a bid proposal</a:t>
            </a:r>
          </a:p>
        </p:txBody>
      </p:sp>
      <p:sp>
        <p:nvSpPr>
          <p:cNvPr id="3" name="Content Placeholder 2"/>
          <p:cNvSpPr>
            <a:spLocks noGrp="1"/>
          </p:cNvSpPr>
          <p:nvPr>
            <p:ph idx="1"/>
          </p:nvPr>
        </p:nvSpPr>
        <p:spPr>
          <a:xfrm>
            <a:off x="482020" y="1596683"/>
            <a:ext cx="11288919" cy="4559504"/>
          </a:xfrm>
        </p:spPr>
        <p:txBody>
          <a:bodyPr>
            <a:noAutofit/>
          </a:bodyPr>
          <a:lstStyle/>
          <a:p>
            <a:pPr>
              <a:lnSpc>
                <a:spcPct val="120000"/>
              </a:lnSpc>
            </a:pPr>
            <a:endParaRPr lang="en-US" sz="100" dirty="0" smtClean="0"/>
          </a:p>
          <a:p>
            <a:r>
              <a:rPr lang="en-US" b="1" dirty="0"/>
              <a:t>As noted earlier, a bid is a written document provided by the manufacturer in response to the Invitation to Bid. While bids can be quite complex, depending on the situation, they typically have some standard parts:</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Introduction: </a:t>
            </a:r>
            <a:r>
              <a:rPr lang="en-US" sz="1700" b="1" dirty="0"/>
              <a:t>This is where the company asking for bids provides a brief introduction to the proposal.</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Project background</a:t>
            </a:r>
            <a:r>
              <a:rPr lang="en-US" sz="1700" b="1" dirty="0"/>
              <a:t>: Here the company provides greater context on the project, including previous work done on the project by other suppliers.</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Legal issues</a:t>
            </a:r>
            <a:r>
              <a:rPr lang="en-US" sz="1700" b="1" dirty="0"/>
              <a:t>: This section of the bid includes any legalities surrounding the project, such as intellectual property (IP) considerations.</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Supplier response required</a:t>
            </a:r>
            <a:r>
              <a:rPr lang="en-US" sz="1700" b="1" dirty="0"/>
              <a:t>: This section details exactly which information the manufacturer should supply to the company, including the format in which it is to be delivered.</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Timetable for choosing a supplier</a:t>
            </a:r>
            <a:r>
              <a:rPr lang="en-US" sz="1700" b="1" dirty="0"/>
              <a:t>: This section discusses the time period in which the company will accept bids and when the winning bidder will be selected.</a:t>
            </a:r>
          </a:p>
          <a:p>
            <a:r>
              <a:rPr lang="en-US" sz="17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Requirements</a:t>
            </a:r>
            <a:r>
              <a:rPr lang="en-US" sz="1700" b="1" dirty="0"/>
              <a:t>: These are the requirements a company that bids on the project must meet, including financial strength, subject matter expertise, and so on. There’s also discussion of the scope of the project.</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4010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065" y="286603"/>
            <a:ext cx="11335043" cy="1450757"/>
          </a:xfrm>
        </p:spPr>
        <p:txBody>
          <a:bodyPr>
            <a:normAutofit fontScale="90000"/>
          </a:bodyPr>
          <a:lstStyle/>
          <a:p>
            <a:r>
              <a:rPr lang="en-US" sz="7200" b="1" dirty="0"/>
              <a:t/>
            </a:r>
            <a:br>
              <a:rPr lang="en-US" sz="7200" b="1" dirty="0"/>
            </a:br>
            <a:r>
              <a:rPr lang="en-US" sz="7200" b="1" dirty="0"/>
              <a:t>Formulating a price based on cost, including fixed and variable costs</a:t>
            </a:r>
          </a:p>
        </p:txBody>
      </p:sp>
      <p:sp>
        <p:nvSpPr>
          <p:cNvPr id="3" name="Content Placeholder 2"/>
          <p:cNvSpPr>
            <a:spLocks noGrp="1"/>
          </p:cNvSpPr>
          <p:nvPr>
            <p:ph idx="1"/>
          </p:nvPr>
        </p:nvSpPr>
        <p:spPr>
          <a:xfrm>
            <a:off x="482020" y="1640648"/>
            <a:ext cx="11288919" cy="4559504"/>
          </a:xfrm>
        </p:spPr>
        <p:txBody>
          <a:bodyPr>
            <a:noAutofit/>
          </a:bodyPr>
          <a:lstStyle/>
          <a:p>
            <a:pPr>
              <a:lnSpc>
                <a:spcPct val="120000"/>
              </a:lnSpc>
            </a:pPr>
            <a:endParaRPr lang="en-US" sz="100" dirty="0" smtClean="0"/>
          </a:p>
          <a:p>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One key component of a bid is the bid price. When a manufacturing company bids on a project to supply its goods to a possible client, it has to be keenly aware of price. </a:t>
            </a:r>
            <a:r>
              <a:rPr lang="en-US" sz="2200" b="1" dirty="0"/>
              <a:t>As discussed earlier, in an invitation to bid scenario the qualified bidder with the lowest bid is often awarded the contract. A contract is a legally binding agreement in which the company agrees to provide products and services, as defined in the agreement, for a certain amount of money, within a certain period of time, and according to certain quality standards.</a:t>
            </a:r>
          </a:p>
          <a:p>
            <a:r>
              <a:rPr lang="en-US" sz="2200" b="1" dirty="0"/>
              <a:t> </a:t>
            </a:r>
          </a:p>
          <a:p>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Therefore, before a manufacturer can submit bids on projects, it must have a firm grasp on its pricing strategy. </a:t>
            </a:r>
            <a:r>
              <a:rPr lang="en-US" sz="2200" b="1" dirty="0"/>
              <a:t>Without understanding how much its products and services cost to produce, a manufacturer can’t have an accurate pricing strategy, and without a clear picture of costs and pricing, the manufacturer can’t make any informed bids when it receives invitations to bid. </a:t>
            </a: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Pricing is a key component of business management. </a:t>
            </a:r>
            <a:r>
              <a:rPr lang="en-US" sz="2200" b="1" dirty="0"/>
              <a:t>As market research company Nielsen puts it, “Effective pricing strategy is your most powerful profit driver.”</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6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065" y="286603"/>
            <a:ext cx="11335043" cy="1450757"/>
          </a:xfrm>
        </p:spPr>
        <p:txBody>
          <a:bodyPr>
            <a:normAutofit fontScale="90000"/>
          </a:bodyPr>
          <a:lstStyle/>
          <a:p>
            <a:r>
              <a:rPr lang="en-US" sz="7200" b="1" dirty="0"/>
              <a:t/>
            </a:r>
            <a:br>
              <a:rPr lang="en-US" sz="7200" b="1" dirty="0"/>
            </a:br>
            <a:r>
              <a:rPr lang="en-US" sz="7200" b="1" dirty="0"/>
              <a:t>Formulating a price based on cost, including fixed and variable costs</a:t>
            </a:r>
          </a:p>
        </p:txBody>
      </p:sp>
      <p:sp>
        <p:nvSpPr>
          <p:cNvPr id="3" name="Content Placeholder 2"/>
          <p:cNvSpPr>
            <a:spLocks noGrp="1"/>
          </p:cNvSpPr>
          <p:nvPr>
            <p:ph idx="1"/>
          </p:nvPr>
        </p:nvSpPr>
        <p:spPr>
          <a:xfrm>
            <a:off x="476189" y="1818820"/>
            <a:ext cx="11288919" cy="4559504"/>
          </a:xfrm>
        </p:spPr>
        <p:txBody>
          <a:bodyPr>
            <a:noAutofit/>
          </a:bodyPr>
          <a:lstStyle/>
          <a:p>
            <a:r>
              <a:rPr lang="en-US" sz="2300" b="1" dirty="0"/>
              <a:t>The first order of business, then, is </a:t>
            </a:r>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formulating the company’s cost of goods (COG). </a:t>
            </a:r>
            <a:r>
              <a:rPr lang="en-US" sz="2300" b="1" dirty="0"/>
              <a:t>In other words, </a:t>
            </a:r>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what does it cost to manufacture and deliver the products the company makes</a:t>
            </a:r>
            <a:r>
              <a:rPr lang="en-US" sz="2300" b="1" dirty="0"/>
              <a:t>? </a:t>
            </a:r>
          </a:p>
          <a:p>
            <a:r>
              <a:rPr lang="en-US" sz="2300" b="1" dirty="0"/>
              <a:t>Here is how you arrive at the Cost of Goods for any given item that’s manufactured:</a:t>
            </a:r>
          </a:p>
          <a:p>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1. Calculate manufactured cost</a:t>
            </a:r>
            <a:r>
              <a:rPr lang="en-US" sz="2300" b="1" dirty="0"/>
              <a:t>: What does it cost to manufacture the item?</a:t>
            </a:r>
          </a:p>
          <a:p>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2. Calculate packaged c</a:t>
            </a:r>
            <a:r>
              <a:rPr lang="en-US" sz="2300" b="1" dirty="0"/>
              <a:t>ost: What does it cost to assemble and package the item?</a:t>
            </a:r>
          </a:p>
          <a:p>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 Calculate delivered cost</a:t>
            </a:r>
            <a:r>
              <a:rPr lang="en-US" sz="2300" b="1" dirty="0"/>
              <a:t>: What does it cost to ship the item?</a:t>
            </a:r>
          </a:p>
          <a:p>
            <a:r>
              <a:rPr lang="en-US" sz="23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4. Add manufactured cost, packaged cost, and delivered cost</a:t>
            </a:r>
            <a:r>
              <a:rPr lang="en-US" sz="2300" b="1" dirty="0"/>
              <a:t>. This is the cost to get the goods into the hands of a retailer (or a distributor, who in turn will sell the item to a retailer). In order to generate a profit, add a certain markup to the number. This markup will help cover other costs, such as your building lease, that are not directly related to producing another item.</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103370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065" y="286603"/>
            <a:ext cx="11335043" cy="1450757"/>
          </a:xfrm>
        </p:spPr>
        <p:txBody>
          <a:bodyPr>
            <a:normAutofit fontScale="90000"/>
          </a:bodyPr>
          <a:lstStyle/>
          <a:p>
            <a:r>
              <a:rPr lang="en-US" sz="7200" b="1" dirty="0"/>
              <a:t/>
            </a:r>
            <a:br>
              <a:rPr lang="en-US" sz="7200" b="1" dirty="0"/>
            </a:br>
            <a:r>
              <a:rPr lang="en-US" sz="7200" b="1" dirty="0"/>
              <a:t>Formulating a price based on cost, including fixed and variable costs</a:t>
            </a:r>
          </a:p>
        </p:txBody>
      </p:sp>
      <p:sp>
        <p:nvSpPr>
          <p:cNvPr id="3" name="Content Placeholder 2"/>
          <p:cNvSpPr>
            <a:spLocks noGrp="1"/>
          </p:cNvSpPr>
          <p:nvPr>
            <p:ph idx="1"/>
          </p:nvPr>
        </p:nvSpPr>
        <p:spPr>
          <a:xfrm>
            <a:off x="476189" y="1906512"/>
            <a:ext cx="11288919" cy="4559504"/>
          </a:xfrm>
        </p:spPr>
        <p:txBody>
          <a:bodyPr>
            <a:noAutofit/>
          </a:bodyPr>
          <a:lstStyle/>
          <a:p>
            <a:r>
              <a:rPr lang="en-US" sz="2400" b="1" dirty="0"/>
              <a:t>If you’re selling to a distributor, be aware that you’ll be asked to heavily discount your products so the distributor can in turn mark up that price to sell the products to retailers.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 addition, it’s also helpful to have some understanding of how your competitors are setting their prices and what those prices are. In order to have competitive pricing, or pricing that is in line or lower than other pricing in the market, the manufacturer needs to be aware of the larger manufacturing environment. </a:t>
            </a:r>
            <a:r>
              <a:rPr lang="en-US" sz="2400" b="1" dirty="0"/>
              <a:t>There are services available to manufacturers that do competitive price monitoring and intelligence. One of them,</a:t>
            </a:r>
            <a:r>
              <a:rPr lang="en-US" sz="2400" b="1" dirty="0">
                <a:hlinkClick r:id="rId2"/>
              </a:rPr>
              <a:t> </a:t>
            </a:r>
            <a:r>
              <a:rPr lang="en-US" sz="2400" b="1" dirty="0" err="1">
                <a:hlinkClick r:id="rId2"/>
              </a:rPr>
              <a:t>ChannelIQ</a:t>
            </a:r>
            <a:r>
              <a:rPr lang="en-US" sz="2400" b="1" dirty="0"/>
              <a:t>, “shows your competitor's products, product lines, retailers, product releases and price changes. You can even see coverage and stock status down to the SKU [stock keeping unit] level”—or down to the level of each type of product a company sells.</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82176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208" y="286603"/>
            <a:ext cx="10288758" cy="1450757"/>
          </a:xfrm>
        </p:spPr>
        <p:txBody>
          <a:bodyPr>
            <a:normAutofit fontScale="90000"/>
          </a:bodyPr>
          <a:lstStyle/>
          <a:p>
            <a:pPr algn="ctr"/>
            <a:r>
              <a:rPr lang="en-US" sz="7200" b="1" dirty="0" smtClean="0"/>
              <a:t/>
            </a:r>
            <a:br>
              <a:rPr lang="en-US" sz="7200" b="1" dirty="0" smtClean="0"/>
            </a:br>
            <a:r>
              <a:rPr lang="en-US" sz="6000" b="1" dirty="0"/>
              <a:t>Changing prices with </a:t>
            </a:r>
            <a:r>
              <a:rPr lang="en-US" sz="6000" b="1" dirty="0" smtClean="0"/>
              <a:t>volume</a:t>
            </a:r>
            <a:endParaRPr lang="en-US" sz="7200" dirty="0"/>
          </a:p>
        </p:txBody>
      </p:sp>
      <p:sp>
        <p:nvSpPr>
          <p:cNvPr id="3" name="Content Placeholder 2"/>
          <p:cNvSpPr>
            <a:spLocks noGrp="1"/>
          </p:cNvSpPr>
          <p:nvPr>
            <p:ph idx="1"/>
          </p:nvPr>
        </p:nvSpPr>
        <p:spPr>
          <a:xfrm>
            <a:off x="453127" y="1900281"/>
            <a:ext cx="11288919" cy="4559504"/>
          </a:xfrm>
        </p:spPr>
        <p:txBody>
          <a:bodyPr>
            <a:noAutofit/>
          </a:bodyPr>
          <a:lstStyle/>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 manufacturing, the first of any item is the most expensive</a:t>
            </a:r>
            <a:r>
              <a:rPr lang="en-US" sz="1800" b="1" dirty="0"/>
              <a:t>. That’s because there was likely considerable expense incurred in designing and testing the product, finding reliable suppliers of the raw materials needed to make the product (steel or plastic, for example), buying equipment to make the product, marketing the product, selling the product, and so on. Those costs have to be recouped (or made back) if the company wants to stay in business.</a:t>
            </a:r>
          </a:p>
          <a:p>
            <a:r>
              <a:rPr lang="en-US" sz="1800" b="1" dirty="0"/>
              <a:t>And because there is, in this example, only one of the item manufactured, the manufacturer can’t benefit from economies of scale. </a:t>
            </a:r>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This is the economic concept that states that the more of something a company buys or produces, the cheaper each unit becomes. </a:t>
            </a:r>
            <a:r>
              <a:rPr lang="en-US" sz="1800" b="1" dirty="0"/>
              <a:t>For example, if a manufacturing company were to buy a pound of steel from a supplier, it might cost $10, but if that same company bought a thousand pounds of steel, each pound might cost only $2 per pound. This same principle holds true when we’re discussing what the manufacturer itself charges. Because the manufacturing company can take advantage of lower costs for its raw materials when it buys in volume, it can pass those savings along to its own customers. </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Economies of scale also apply to manufacturing equipment. The cost of buying the equipment is a fixed cost, but that cost can be spread out as the machine makes more and more units. For example, if a machine on the shop floor costs $100,000, the first item manufactured will cost $100,000. But with every additional item made, the cost of the machine stays the same (a one-time purchase), so the cost to manufacture each successive item becomes less and less. Soon, perhaps, each unit costs only $1.00 to manufacture.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20755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Producing a job on time</a:t>
            </a:r>
          </a:p>
        </p:txBody>
      </p:sp>
      <p:sp>
        <p:nvSpPr>
          <p:cNvPr id="10" name="Content Placeholder 2"/>
          <p:cNvSpPr>
            <a:spLocks noGrp="1"/>
          </p:cNvSpPr>
          <p:nvPr>
            <p:ph idx="1"/>
          </p:nvPr>
        </p:nvSpPr>
        <p:spPr>
          <a:xfrm>
            <a:off x="652355" y="2007540"/>
            <a:ext cx="11086204" cy="4634807"/>
          </a:xfrm>
        </p:spPr>
        <p:txBody>
          <a:bodyPr>
            <a:normAutofit/>
          </a:bodyPr>
          <a:lstStyle/>
          <a:p>
            <a:r>
              <a:rPr lang="en-US" b="1" dirty="0"/>
              <a:t>While we’ve spent some time discussing the importance of pricing for winning bids for production jobs, price is only one part of the picture. </a:t>
            </a:r>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Another important piece is project execution, which is how the manufacturing company will go about delivering what it is contractually obligated to provide on time and for no more than the agreed-upon amount</a:t>
            </a:r>
            <a:r>
              <a:rPr lang="en-US" b="1" dirty="0"/>
              <a:t>. In other words, if a manufacturing company agrees to perform a certain job within six months for $2.3 million, it has to take steps to make sure it delivers on that promise. Failure to do so could result in delay, cancellation of payments, or even the loss of the project.</a:t>
            </a:r>
          </a:p>
          <a:p>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Another factor in delivering a job on time is capacity planning. This is the process of making sure that the manufacturing company has a sufficient amount of resources—such as raw materials, parts, and people—to be able to complete the work</a:t>
            </a:r>
            <a:r>
              <a:rPr lang="en-US" b="1" dirty="0"/>
              <a:t>. If, for example, a company needs to produce 500 units of a product for a wholesale client within a month, it may have to hire extra workers because it only has the capacity to produce 400 units. And of course the manufacturer can justify adding capacity, especially for the duration of the project, because it has additional revenue coming in from the contract.</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94774230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188</TotalTime>
  <Words>1077</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Pricing and Sales</vt:lpstr>
      <vt:lpstr>Bidding on jobs</vt:lpstr>
      <vt:lpstr>Variations on the bidding process</vt:lpstr>
      <vt:lpstr> Components of a bid proposal</vt:lpstr>
      <vt:lpstr> Formulating a price based on cost, including fixed and variable costs</vt:lpstr>
      <vt:lpstr> Formulating a price based on cost, including fixed and variable costs</vt:lpstr>
      <vt:lpstr> Formulating a price based on cost, including fixed and variable costs</vt:lpstr>
      <vt:lpstr> Changing prices with volume</vt:lpstr>
      <vt:lpstr>Producing a job on time</vt:lpstr>
      <vt:lpstr>Key Terms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17</cp:revision>
  <dcterms:created xsi:type="dcterms:W3CDTF">2018-09-11T14:09:58Z</dcterms:created>
  <dcterms:modified xsi:type="dcterms:W3CDTF">2018-10-11T12:57:06Z</dcterms:modified>
</cp:coreProperties>
</file>