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286" r:id="rId3"/>
    <p:sldId id="257" r:id="rId4"/>
    <p:sldId id="327" r:id="rId5"/>
    <p:sldId id="258" r:id="rId6"/>
    <p:sldId id="259" r:id="rId7"/>
    <p:sldId id="260" r:id="rId8"/>
    <p:sldId id="358" r:id="rId9"/>
    <p:sldId id="282" r:id="rId10"/>
    <p:sldId id="283" r:id="rId11"/>
    <p:sldId id="285" r:id="rId12"/>
    <p:sldId id="312" r:id="rId13"/>
    <p:sldId id="261" r:id="rId14"/>
    <p:sldId id="262" r:id="rId15"/>
    <p:sldId id="263" r:id="rId16"/>
    <p:sldId id="313" r:id="rId17"/>
    <p:sldId id="284" r:id="rId18"/>
    <p:sldId id="329" r:id="rId19"/>
    <p:sldId id="287" r:id="rId20"/>
    <p:sldId id="288" r:id="rId21"/>
    <p:sldId id="347" r:id="rId22"/>
    <p:sldId id="314" r:id="rId23"/>
    <p:sldId id="289" r:id="rId24"/>
    <p:sldId id="290" r:id="rId25"/>
    <p:sldId id="291" r:id="rId26"/>
    <p:sldId id="303" r:id="rId27"/>
    <p:sldId id="315" r:id="rId28"/>
    <p:sldId id="299" r:id="rId29"/>
    <p:sldId id="292" r:id="rId30"/>
    <p:sldId id="300" r:id="rId31"/>
    <p:sldId id="363" r:id="rId32"/>
    <p:sldId id="316" r:id="rId33"/>
    <p:sldId id="270" r:id="rId34"/>
    <p:sldId id="271" r:id="rId35"/>
    <p:sldId id="301" r:id="rId36"/>
    <p:sldId id="317" r:id="rId37"/>
    <p:sldId id="267" r:id="rId38"/>
    <p:sldId id="269" r:id="rId39"/>
    <p:sldId id="293" r:id="rId40"/>
    <p:sldId id="318" r:id="rId41"/>
    <p:sldId id="272" r:id="rId42"/>
    <p:sldId id="273" r:id="rId43"/>
    <p:sldId id="274" r:id="rId44"/>
    <p:sldId id="319" r:id="rId45"/>
    <p:sldId id="280" r:id="rId46"/>
    <p:sldId id="346" r:id="rId47"/>
    <p:sldId id="295" r:id="rId48"/>
    <p:sldId id="294" r:id="rId49"/>
    <p:sldId id="326" r:id="rId50"/>
    <p:sldId id="320" r:id="rId51"/>
    <p:sldId id="296" r:id="rId52"/>
    <p:sldId id="297" r:id="rId53"/>
    <p:sldId id="298" r:id="rId54"/>
    <p:sldId id="321" r:id="rId55"/>
    <p:sldId id="325" r:id="rId56"/>
    <p:sldId id="324" r:id="rId57"/>
    <p:sldId id="323" r:id="rId58"/>
    <p:sldId id="322" r:id="rId59"/>
    <p:sldId id="357" r:id="rId60"/>
    <p:sldId id="360" r:id="rId61"/>
    <p:sldId id="361" r:id="rId62"/>
    <p:sldId id="350" r:id="rId63"/>
    <p:sldId id="351" r:id="rId64"/>
    <p:sldId id="352" r:id="rId65"/>
    <p:sldId id="353" r:id="rId66"/>
    <p:sldId id="359" r:id="rId67"/>
    <p:sldId id="336" r:id="rId68"/>
    <p:sldId id="362" r:id="rId69"/>
    <p:sldId id="354" r:id="rId70"/>
    <p:sldId id="334" r:id="rId71"/>
    <p:sldId id="335" r:id="rId72"/>
    <p:sldId id="355" r:id="rId73"/>
    <p:sldId id="337" r:id="rId74"/>
    <p:sldId id="364" r:id="rId75"/>
    <p:sldId id="365" r:id="rId76"/>
    <p:sldId id="366" r:id="rId77"/>
    <p:sldId id="309" r:id="rId78"/>
    <p:sldId id="310" r:id="rId79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>
          <p15:clr>
            <a:srgbClr val="A4A3A4"/>
          </p15:clr>
        </p15:guide>
        <p15:guide id="2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522" y="42"/>
      </p:cViewPr>
      <p:guideLst>
        <p:guide orient="horz" pos="528"/>
        <p:guide pos="1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1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71" y="1"/>
            <a:ext cx="3037840" cy="461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68E9E-8457-4156-8570-7BB018172582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60145"/>
            <a:ext cx="3037840" cy="461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71" y="8760145"/>
            <a:ext cx="3037840" cy="461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8658B-3717-41D2-AECE-41C5F9EAF7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74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BA287-D4F3-49BA-9B2A-7341F8ABC070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5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6C19-6C4A-4AFD-A0D4-AA9A491C01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8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2D789309-5D3F-4EA7-97E0-FFAEDDDAE8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25" y="76200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6572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143000" indent="-228600">
              <a:spcBef>
                <a:spcPts val="0"/>
              </a:spcBef>
              <a:buFont typeface="Arial" panose="020B0604020202020204" pitchFamily="34" charset="0"/>
              <a:buChar char="•"/>
              <a:defRPr sz="2600"/>
            </a:lvl3pPr>
            <a:lvl4pPr>
              <a:spcBef>
                <a:spcPts val="0"/>
              </a:spcBef>
              <a:defRPr sz="2400"/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2D789309-5D3F-4EA7-97E0-FFAEDDDAE8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" y="6547104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6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2D789309-5D3F-4EA7-97E0-FFAEDDDAE8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875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1EC4-61A1-4EB1-B0FB-007E3B670D56}" type="datetime1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6146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Professionalism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dressing and grooming appropriately</a:t>
            </a:r>
          </a:p>
          <a:p>
            <a:pPr lvl="2"/>
            <a:r>
              <a:rPr lang="en-US" dirty="0" smtClean="0"/>
              <a:t>creates a first impression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roper grooming and appearance demonstrates respect and shows an individual is taking the job seriously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peech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roper speech can show an individual as mature, intelligent, confident and professional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Professionalism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mannerisms</a:t>
            </a:r>
          </a:p>
          <a:p>
            <a:pPr lvl="2"/>
            <a:r>
              <a:rPr lang="en-US" dirty="0" smtClean="0"/>
              <a:t>style of speaking or behaving</a:t>
            </a:r>
          </a:p>
          <a:p>
            <a:pPr lvl="2"/>
            <a:r>
              <a:rPr lang="en-US" dirty="0" smtClean="0"/>
              <a:t>method of interacting with others respectfully, courteously and with dignity in the office or workplace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3962400"/>
            <a:ext cx="3863975" cy="2239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113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Professionalism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0375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Jane dresses according to the employee handbook and participates actively in group conversations presenting herself with integrity</a:t>
            </a:r>
          </a:p>
          <a:p>
            <a:pPr marL="460375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John wears shorts and ball caps to work, speaks with sarcasm and does not take his job seriously  </a:t>
            </a:r>
          </a:p>
          <a:p>
            <a:pPr lvl="1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Which of the two is acting with more professionalism?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possibly the most important skill in the workplace</a:t>
            </a:r>
          </a:p>
          <a:p>
            <a:r>
              <a:rPr lang="en-US" dirty="0" smtClean="0"/>
              <a:t>Is transferring information from one place to another, whether it is vocally, written, visually or non-verbally</a:t>
            </a:r>
          </a:p>
          <a:p>
            <a:pPr lvl="1"/>
            <a:r>
              <a:rPr lang="en-US" dirty="0" smtClean="0"/>
              <a:t>good interpersonal communication skills allow individuals to work more efficiently in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shutterstock_65840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4835427"/>
            <a:ext cx="24384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127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Communication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effective speaking</a:t>
            </a:r>
          </a:p>
          <a:p>
            <a:pPr lvl="2"/>
            <a:r>
              <a:rPr lang="en-US" dirty="0" smtClean="0"/>
              <a:t>being prepared, engaged and practiced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ctive listening</a:t>
            </a:r>
          </a:p>
          <a:p>
            <a:pPr lvl="2"/>
            <a:r>
              <a:rPr lang="en-US" dirty="0" smtClean="0"/>
              <a:t>making a conscious effort to hear and understand what people are saying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shutterstock_84041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4343400"/>
            <a:ext cx="2971800" cy="1985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1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Communication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writing</a:t>
            </a:r>
          </a:p>
          <a:p>
            <a:pPr lvl="2"/>
            <a:r>
              <a:rPr lang="en-US" dirty="0" smtClean="0"/>
              <a:t>using correct grammar, punctuation and spelling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ncludes items such as memos, reports, e-mails and faxes</a:t>
            </a:r>
          </a:p>
          <a:p>
            <a:pPr lvl="1"/>
            <a:r>
              <a:rPr lang="en-US" dirty="0" smtClean="0"/>
              <a:t>non-verbal communication</a:t>
            </a:r>
          </a:p>
          <a:p>
            <a:pPr lvl="2"/>
            <a:r>
              <a:rPr lang="en-US" dirty="0" smtClean="0"/>
              <a:t>using body language, eye contact and facial expressions to show interest in the conversation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aking non-verbal communication agree with verbal communication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Communication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is an active listener using body language </a:t>
            </a:r>
            <a:r>
              <a:rPr lang="en-US" sz="3200" dirty="0" smtClean="0"/>
              <a:t>to show she </a:t>
            </a:r>
            <a:r>
              <a:rPr lang="en-US" sz="3200" dirty="0"/>
              <a:t>is interested in the conversation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does not seem to pay attention to the speaker and never proofreads his memos, </a:t>
            </a:r>
            <a:r>
              <a:rPr lang="en-US" sz="3200" dirty="0" smtClean="0"/>
              <a:t>e-mails </a:t>
            </a:r>
            <a:r>
              <a:rPr lang="en-US" sz="3200" dirty="0"/>
              <a:t>or business letters for correct grammar, punctuation and </a:t>
            </a:r>
            <a:r>
              <a:rPr lang="en-US" sz="3200" dirty="0" smtClean="0"/>
              <a:t>spelling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Which of the two have better communication skills?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values or standards which direct the way individuals live</a:t>
            </a:r>
          </a:p>
          <a:p>
            <a:r>
              <a:rPr lang="en-US" dirty="0" smtClean="0"/>
              <a:t>Govern the way people behave towards family members, employers, supervisors, co-workers and customers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shutterstock_206205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4189556"/>
            <a:ext cx="3474904" cy="230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72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provide job advancement opportunities and may include the following employee practices:</a:t>
            </a:r>
          </a:p>
          <a:p>
            <a:pPr lvl="1"/>
            <a:r>
              <a:rPr lang="en-US" dirty="0" smtClean="0"/>
              <a:t>regular attendance</a:t>
            </a:r>
          </a:p>
          <a:p>
            <a:pPr lvl="1"/>
            <a:r>
              <a:rPr lang="en-US" dirty="0" smtClean="0"/>
              <a:t>wearing proper attire</a:t>
            </a:r>
          </a:p>
          <a:p>
            <a:pPr lvl="1"/>
            <a:r>
              <a:rPr lang="en-US" dirty="0" smtClean="0"/>
              <a:t>providing a clean and safe environment</a:t>
            </a:r>
          </a:p>
          <a:p>
            <a:pPr lvl="1"/>
            <a:r>
              <a:rPr lang="en-US" dirty="0" smtClean="0"/>
              <a:t>taking pride in work</a:t>
            </a:r>
          </a:p>
          <a:p>
            <a:pPr lvl="1"/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taking initiative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productivity</a:t>
            </a:r>
          </a:p>
          <a:p>
            <a:pPr lvl="2"/>
            <a:r>
              <a:rPr lang="en-US" dirty="0" smtClean="0"/>
              <a:t>demonstrating positive and productive work habits by performing assigned tasks efficiently</a:t>
            </a:r>
          </a:p>
          <a:p>
            <a:pPr lvl="1"/>
            <a:r>
              <a:rPr lang="en-US" dirty="0" smtClean="0"/>
              <a:t>reliability and dependability</a:t>
            </a:r>
          </a:p>
          <a:p>
            <a:pPr lvl="2"/>
            <a:r>
              <a:rPr lang="en-US" dirty="0" smtClean="0"/>
              <a:t>arriving at work on-time and successfully completing the tasks assigned</a:t>
            </a:r>
          </a:p>
          <a:p>
            <a:pPr lvl="1"/>
            <a:r>
              <a:rPr lang="en-US" dirty="0" smtClean="0"/>
              <a:t>dedication</a:t>
            </a:r>
          </a:p>
          <a:p>
            <a:pPr lvl="2"/>
            <a:r>
              <a:rPr lang="en-US" dirty="0" smtClean="0"/>
              <a:t>striving to ensure a quality performance, such as putting in extra hours beyond what is expected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define employability.</a:t>
            </a:r>
          </a:p>
          <a:p>
            <a:r>
              <a:rPr lang="en-US" dirty="0" smtClean="0"/>
              <a:t>To learn the parts of employability.</a:t>
            </a:r>
          </a:p>
          <a:p>
            <a:r>
              <a:rPr lang="en-US" dirty="0" smtClean="0"/>
              <a:t>To learn employability skills.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cooperation </a:t>
            </a:r>
          </a:p>
          <a:p>
            <a:pPr lvl="2"/>
            <a:r>
              <a:rPr lang="en-US" dirty="0" smtClean="0"/>
              <a:t>putting effort into working                              well with others</a:t>
            </a:r>
            <a:endParaRPr lang="en-US" dirty="0"/>
          </a:p>
          <a:p>
            <a:pPr lvl="1"/>
            <a:r>
              <a:rPr lang="en-US" dirty="0" smtClean="0"/>
              <a:t>character</a:t>
            </a:r>
          </a:p>
          <a:p>
            <a:pPr lvl="2"/>
            <a:r>
              <a:rPr lang="en-US" dirty="0" smtClean="0"/>
              <a:t>being self-disciplined, pushing to complete work responsibilities, being honest and dependable and representing these positive traits daily</a:t>
            </a:r>
          </a:p>
          <a:p>
            <a:pPr lvl="1"/>
            <a:r>
              <a:rPr lang="en-US" dirty="0" smtClean="0"/>
              <a:t>initiative</a:t>
            </a:r>
          </a:p>
          <a:p>
            <a:pPr lvl="2"/>
            <a:r>
              <a:rPr lang="en-US" dirty="0" smtClean="0"/>
              <a:t>beginning a process or project without direct managerial influence, sharing ideas and helping to improve the business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7500"/>
          <a:stretch/>
        </p:blipFill>
        <p:spPr>
          <a:xfrm>
            <a:off x="6324600" y="1371600"/>
            <a:ext cx="2438400" cy="203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21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positive attitude</a:t>
            </a:r>
          </a:p>
          <a:p>
            <a:pPr lvl="2"/>
            <a:r>
              <a:rPr lang="en-US" dirty="0" smtClean="0"/>
              <a:t>being appreciative, recharging yourself, volunteering and avoiding negative work attitudes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shutterstock_186067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810000"/>
            <a:ext cx="3698033" cy="2470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Skills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has appropriate relationships with all colleagues and exhibits a positive attitude and is willing to help out others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uses unfair behavior towards employees, abuses cell phone and </a:t>
            </a:r>
            <a:r>
              <a:rPr lang="en-US" sz="3200" dirty="0" smtClean="0"/>
              <a:t>Internet usage </a:t>
            </a:r>
            <a:r>
              <a:rPr lang="en-US" sz="3200" dirty="0"/>
              <a:t>and calls in sick when he is not </a:t>
            </a:r>
            <a:r>
              <a:rPr lang="en-US" sz="3200" dirty="0" smtClean="0"/>
              <a:t>sick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lvl="1" indent="0" algn="ctr">
              <a:buNone/>
            </a:pPr>
            <a:r>
              <a:rPr lang="en-US" sz="3200" dirty="0" smtClean="0"/>
              <a:t>Which employee practices more ethical behavior?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required for professional advancement</a:t>
            </a:r>
          </a:p>
          <a:p>
            <a:r>
              <a:rPr lang="en-US" dirty="0" smtClean="0"/>
              <a:t>Consists of the desire and ability for life-long learning</a:t>
            </a:r>
          </a:p>
          <a:p>
            <a:r>
              <a:rPr lang="en-US" dirty="0" smtClean="0"/>
              <a:t>May require the following:</a:t>
            </a:r>
          </a:p>
          <a:p>
            <a:pPr lvl="1"/>
            <a:r>
              <a:rPr lang="en-US" dirty="0" smtClean="0"/>
              <a:t>certifications</a:t>
            </a:r>
          </a:p>
          <a:p>
            <a:pPr lvl="1"/>
            <a:r>
              <a:rPr lang="en-US" dirty="0" smtClean="0"/>
              <a:t>licensure </a:t>
            </a:r>
          </a:p>
          <a:p>
            <a:pPr lvl="1"/>
            <a:r>
              <a:rPr lang="en-US" dirty="0" smtClean="0"/>
              <a:t>registration </a:t>
            </a:r>
          </a:p>
          <a:p>
            <a:pPr lvl="1"/>
            <a:r>
              <a:rPr lang="en-US" dirty="0" smtClean="0"/>
              <a:t>continuing education </a:t>
            </a:r>
          </a:p>
          <a:p>
            <a:pPr lvl="1"/>
            <a:r>
              <a:rPr lang="en-US" dirty="0" smtClean="0"/>
              <a:t>advanced 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 descr="shutterstock_186732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3657600"/>
            <a:ext cx="2590800" cy="2140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37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obtaining </a:t>
            </a:r>
            <a:r>
              <a:rPr lang="en-US" dirty="0"/>
              <a:t>necessary or beneficial licensures and or certifications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reparing for a career by learning job-related skills</a:t>
            </a:r>
            <a:endParaRPr lang="en-US" dirty="0"/>
          </a:p>
          <a:p>
            <a:pPr lvl="1"/>
            <a:r>
              <a:rPr lang="en-US" dirty="0"/>
              <a:t>j</a:t>
            </a:r>
            <a:r>
              <a:rPr lang="en-US" dirty="0" smtClean="0"/>
              <a:t>oining professional organizations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ollaborating with other professionals in a field to better understand what skills are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shutterstock_182248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4800600"/>
            <a:ext cx="2889212" cy="1929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019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Preparation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attending </a:t>
            </a:r>
            <a:r>
              <a:rPr lang="en-US" dirty="0"/>
              <a:t>continuing education classes and tutorials</a:t>
            </a:r>
          </a:p>
          <a:p>
            <a:pPr lvl="2"/>
            <a:r>
              <a:rPr lang="en-US" sz="2600" dirty="0"/>
              <a:t>finding relevant and beneficial continuing education </a:t>
            </a:r>
            <a:r>
              <a:rPr lang="en-US" sz="2600" dirty="0" smtClean="0"/>
              <a:t>which </a:t>
            </a:r>
            <a:r>
              <a:rPr lang="en-US" sz="2600" dirty="0"/>
              <a:t>applies to </a:t>
            </a:r>
            <a:r>
              <a:rPr lang="en-US" sz="2600" dirty="0" smtClean="0"/>
              <a:t>a selected career</a:t>
            </a:r>
          </a:p>
          <a:p>
            <a:pPr lvl="3"/>
            <a:r>
              <a:rPr lang="en-US" sz="2400" dirty="0" smtClean="0"/>
              <a:t>identifying new technologies and methods of improving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shutterstock_186804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419600"/>
            <a:ext cx="2895600" cy="1934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380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working </a:t>
            </a:r>
            <a:r>
              <a:rPr lang="en-US" dirty="0"/>
              <a:t>on projects</a:t>
            </a:r>
          </a:p>
          <a:p>
            <a:pPr lvl="2">
              <a:spcBef>
                <a:spcPts val="0"/>
              </a:spcBef>
            </a:pPr>
            <a:r>
              <a:rPr lang="en-US" dirty="0"/>
              <a:t>creating and following a plan while keeping a timed schedule</a:t>
            </a:r>
          </a:p>
          <a:p>
            <a:pPr lvl="1">
              <a:spcBef>
                <a:spcPts val="0"/>
              </a:spcBef>
            </a:pPr>
            <a:r>
              <a:rPr lang="en-US" dirty="0"/>
              <a:t>working in groups</a:t>
            </a:r>
          </a:p>
          <a:p>
            <a:pPr lvl="2">
              <a:spcBef>
                <a:spcPts val="0"/>
              </a:spcBef>
            </a:pPr>
            <a:r>
              <a:rPr lang="en-US" dirty="0"/>
              <a:t>learning teamwork strategies and taking responsibility for </a:t>
            </a:r>
            <a:r>
              <a:rPr lang="en-US" dirty="0" smtClean="0"/>
              <a:t>an assigned portion of the project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shutterstock_154764941.jpg"/>
          <p:cNvPicPr>
            <a:picLocks noChangeAspect="1"/>
          </p:cNvPicPr>
          <p:nvPr/>
        </p:nvPicPr>
        <p:blipFill rotWithShape="1">
          <a:blip r:embed="rId2" cstate="print"/>
          <a:srcRect t="13089"/>
          <a:stretch/>
        </p:blipFill>
        <p:spPr>
          <a:xfrm>
            <a:off x="3688597" y="4625340"/>
            <a:ext cx="3626603" cy="208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945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has joined a professional organization, receives a publication detailing new advancements in her </a:t>
            </a:r>
            <a:r>
              <a:rPr lang="en-US" sz="3200" dirty="0" smtClean="0"/>
              <a:t>field </a:t>
            </a:r>
            <a:r>
              <a:rPr lang="en-US" sz="3200" dirty="0"/>
              <a:t>and attends continuing education courses occasionally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is the last to learn of changes related to his profession and company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Who is utilizing academic preparation skills?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being able to evaluate arguments and </a:t>
            </a:r>
            <a:r>
              <a:rPr lang="en-US" dirty="0" smtClean="0"/>
              <a:t>information quickly, </a:t>
            </a:r>
            <a:r>
              <a:rPr lang="en-US" dirty="0"/>
              <a:t>solve problems </a:t>
            </a:r>
            <a:r>
              <a:rPr lang="en-US" dirty="0" smtClean="0"/>
              <a:t>creatively and identify mistakes with efficiency</a:t>
            </a:r>
          </a:p>
          <a:p>
            <a:r>
              <a:rPr lang="en-US" dirty="0" smtClean="0"/>
              <a:t>Is developing more ideas and making fewer mistakes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shutterstock_147301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4191000"/>
            <a:ext cx="25908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24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identifying the elements</a:t>
            </a:r>
          </a:p>
          <a:p>
            <a:pPr lvl="2"/>
            <a:r>
              <a:rPr lang="en-US" dirty="0" smtClean="0"/>
              <a:t>recognizing the questions which relate to goals, purpose and needs</a:t>
            </a:r>
          </a:p>
          <a:p>
            <a:pPr lvl="1"/>
            <a:r>
              <a:rPr lang="en-US" dirty="0" smtClean="0"/>
              <a:t>collaboration</a:t>
            </a:r>
          </a:p>
          <a:p>
            <a:pPr lvl="2"/>
            <a:r>
              <a:rPr lang="en-US" dirty="0"/>
              <a:t>k</a:t>
            </a:r>
            <a:r>
              <a:rPr lang="en-US" dirty="0" smtClean="0"/>
              <a:t>nowing how to assess information and analyze it for validity and relevance with team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shutterstock_1761255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7767" y="4568130"/>
            <a:ext cx="3048000" cy="203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990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used to describe the positive work behaviors and personal qualities which make individuals more likely to gain employment and succeed in their chosen career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breaking new ground</a:t>
            </a:r>
          </a:p>
          <a:p>
            <a:pPr lvl="2"/>
            <a:r>
              <a:rPr lang="en-US" dirty="0" smtClean="0"/>
              <a:t>developing new innovative ideas</a:t>
            </a:r>
          </a:p>
          <a:p>
            <a:pPr lvl="1"/>
            <a:r>
              <a:rPr lang="en-US" dirty="0" smtClean="0"/>
              <a:t>creating a final product</a:t>
            </a:r>
          </a:p>
          <a:p>
            <a:pPr lvl="2"/>
            <a:r>
              <a:rPr lang="en-US" dirty="0"/>
              <a:t>using a critical </a:t>
            </a:r>
            <a:r>
              <a:rPr lang="en-US" dirty="0" smtClean="0"/>
              <a:t>eye and a willingness to look for flaws to ensure a quality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shutterstock_226774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2598" y="4263507"/>
            <a:ext cx="3619500" cy="24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24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looking at conflict objectively</a:t>
            </a:r>
          </a:p>
          <a:p>
            <a:pPr lvl="2"/>
            <a:r>
              <a:rPr lang="en-US" dirty="0" smtClean="0"/>
              <a:t>step back and away from the conflict and look at the facts, recognize assumptions and alternative viewpoints</a:t>
            </a:r>
          </a:p>
          <a:p>
            <a:pPr lvl="1"/>
            <a:r>
              <a:rPr lang="en-US" dirty="0" smtClean="0"/>
              <a:t>focusing on the problem and not people</a:t>
            </a:r>
          </a:p>
          <a:p>
            <a:pPr lvl="2"/>
            <a:r>
              <a:rPr lang="en-US" dirty="0" smtClean="0"/>
              <a:t>separate a problem                                            from people and                                                moderate the                                                      resolution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98925"/>
            <a:ext cx="3541529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remains relevant to the point, seeks information as well as precision in </a:t>
            </a:r>
            <a:r>
              <a:rPr lang="en-US" sz="3200" dirty="0" smtClean="0"/>
              <a:t>information </a:t>
            </a:r>
            <a:r>
              <a:rPr lang="en-US" sz="3200" dirty="0"/>
              <a:t>and is </a:t>
            </a:r>
            <a:r>
              <a:rPr lang="en-US" sz="3200" dirty="0" smtClean="0"/>
              <a:t>open-minded to new ideas</a:t>
            </a:r>
            <a:endParaRPr lang="en-US" sz="3200" dirty="0"/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does not take the entire situation into account, uses the first thought </a:t>
            </a:r>
            <a:r>
              <a:rPr lang="en-US" sz="3200" dirty="0" smtClean="0"/>
              <a:t>which </a:t>
            </a:r>
            <a:r>
              <a:rPr lang="en-US" sz="3200" dirty="0"/>
              <a:t>comes to </a:t>
            </a:r>
            <a:r>
              <a:rPr lang="en-US" sz="3200" dirty="0" smtClean="0"/>
              <a:t>mind </a:t>
            </a:r>
            <a:r>
              <a:rPr lang="en-US" sz="3200" dirty="0"/>
              <a:t>and searches for short-term solutions </a:t>
            </a:r>
            <a:endParaRPr lang="en-US" sz="3200" dirty="0" smtClean="0"/>
          </a:p>
          <a:p>
            <a:pPr marL="288925" lvl="1" indent="-288925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lvl="1" indent="0" algn="ctr">
              <a:buNone/>
            </a:pPr>
            <a:r>
              <a:rPr lang="en-US" sz="3200" dirty="0" smtClean="0"/>
              <a:t>Which of the two is using beneficial critical thinking skills?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Solving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gathering reliable </a:t>
            </a:r>
            <a:r>
              <a:rPr lang="en-US" dirty="0" smtClean="0"/>
              <a:t>                  information</a:t>
            </a:r>
            <a:r>
              <a:rPr lang="en-US" dirty="0"/>
              <a:t>, assessing the </a:t>
            </a:r>
            <a:r>
              <a:rPr lang="en-US" dirty="0" smtClean="0"/>
              <a:t>                      information </a:t>
            </a:r>
            <a:r>
              <a:rPr lang="en-US" dirty="0"/>
              <a:t>for answers and </a:t>
            </a:r>
            <a:r>
              <a:rPr lang="en-US" dirty="0" smtClean="0"/>
              <a:t>                    selecting a </a:t>
            </a:r>
            <a:r>
              <a:rPr lang="en-US" dirty="0"/>
              <a:t>suitable solution </a:t>
            </a:r>
            <a:r>
              <a:rPr lang="en-US" dirty="0" smtClean="0"/>
              <a:t>                         based </a:t>
            </a:r>
            <a:r>
              <a:rPr lang="en-US" dirty="0"/>
              <a:t>on the situation</a:t>
            </a:r>
          </a:p>
          <a:p>
            <a:pPr lvl="1"/>
            <a:r>
              <a:rPr lang="en-US" dirty="0" smtClean="0"/>
              <a:t>every job will present problems                       which must be solved effectively                         and efficiently</a:t>
            </a:r>
          </a:p>
          <a:p>
            <a:pPr marL="344488" lvl="1" indent="-344488">
              <a:buFont typeface="Arial" panose="020B0604020202020204" pitchFamily="34" charset="0"/>
              <a:buChar char="•"/>
            </a:pPr>
            <a:r>
              <a:rPr lang="en-US" sz="3200" dirty="0" smtClean="0"/>
              <a:t>Is especially helpful in management and customer service professions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 descr="shutterstock_144724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8320" y="1447800"/>
            <a:ext cx="1883359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24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Solving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developing a process</a:t>
            </a:r>
          </a:p>
          <a:p>
            <a:pPr lvl="2"/>
            <a:r>
              <a:rPr lang="en-US" dirty="0" smtClean="0"/>
              <a:t>making decisions by creating                              a step-by-step process which                               allows an employee to work                                      through problems in a systematic way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nticipating problems</a:t>
            </a:r>
          </a:p>
          <a:p>
            <a:pPr lvl="2"/>
            <a:r>
              <a:rPr lang="en-US" dirty="0" smtClean="0"/>
              <a:t>resolving problems through planning, negotiation or by devising a new approach to  correcting the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shutterstock_155213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371600"/>
            <a:ext cx="2667000" cy="1781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350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Solving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brainstorming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oming up with as many solutions as possible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rial and error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rying out all of the possible solutions and ruling out those which do not work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xperience</a:t>
            </a:r>
          </a:p>
          <a:p>
            <a:pPr lvl="2"/>
            <a:r>
              <a:rPr lang="en-US" dirty="0"/>
              <a:t>u</a:t>
            </a:r>
            <a:r>
              <a:rPr lang="en-US" dirty="0" smtClean="0"/>
              <a:t>sing solutions which have worked in the past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shutterstock_14516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6100" y="4856962"/>
            <a:ext cx="2971800" cy="1985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70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take initiative and implements a plan to solve </a:t>
            </a:r>
            <a:r>
              <a:rPr lang="en-US" sz="3200" dirty="0" smtClean="0"/>
              <a:t>a </a:t>
            </a:r>
            <a:r>
              <a:rPr lang="en-US" sz="3200" dirty="0"/>
              <a:t>problem and </a:t>
            </a:r>
            <a:r>
              <a:rPr lang="en-US" sz="3200" dirty="0" smtClean="0"/>
              <a:t>brings </a:t>
            </a:r>
            <a:r>
              <a:rPr lang="en-US" sz="3200" dirty="0"/>
              <a:t>about a positive result</a:t>
            </a:r>
          </a:p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/>
              <a:t>John panics and gives </a:t>
            </a:r>
            <a:r>
              <a:rPr lang="en-US" sz="3200" dirty="0" smtClean="0"/>
              <a:t>up when </a:t>
            </a:r>
            <a:r>
              <a:rPr lang="en-US" sz="3200" dirty="0"/>
              <a:t>presented with a </a:t>
            </a:r>
            <a:r>
              <a:rPr lang="en-US" sz="3200" dirty="0" smtClean="0"/>
              <a:t>problem</a:t>
            </a:r>
            <a:endParaRPr lang="en-US" sz="3200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Who is the better problem solver?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2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working effectively and efficiently with others	</a:t>
            </a:r>
          </a:p>
          <a:p>
            <a:pPr lvl="1"/>
            <a:r>
              <a:rPr lang="en-US" dirty="0" smtClean="0"/>
              <a:t>allows tasks to be completed quickly and accurately, allowing a company to take on more work and generate more revenue</a:t>
            </a:r>
          </a:p>
          <a:p>
            <a:r>
              <a:rPr lang="en-US" dirty="0" smtClean="0"/>
              <a:t>Can lead to positive working relationships, improved working environments and a decrease in stress both at home and in the workplace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collaboration</a:t>
            </a:r>
          </a:p>
          <a:p>
            <a:pPr lvl="2"/>
            <a:r>
              <a:rPr lang="en-US" dirty="0"/>
              <a:t>k</a:t>
            </a:r>
            <a:r>
              <a:rPr lang="en-US" dirty="0" smtClean="0"/>
              <a:t>nowing how to assess information and analyze it for validity and relevance with team members</a:t>
            </a:r>
          </a:p>
          <a:p>
            <a:pPr lvl="1"/>
            <a:r>
              <a:rPr lang="en-US" dirty="0" smtClean="0"/>
              <a:t>conflict resolution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etting aside personal emotions and finding an answer which benefits each position allowing a fair decisions which benefits the company as a whole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reliability</a:t>
            </a:r>
          </a:p>
          <a:p>
            <a:pPr lvl="2"/>
            <a:r>
              <a:rPr lang="en-US" dirty="0" smtClean="0"/>
              <a:t>understanding roles and responsibilities within the group and making an effort to implement them successfully</a:t>
            </a:r>
          </a:p>
          <a:p>
            <a:pPr lvl="1"/>
            <a:r>
              <a:rPr lang="en-US" dirty="0" smtClean="0"/>
              <a:t>differing points of view</a:t>
            </a:r>
          </a:p>
          <a:p>
            <a:pPr lvl="2"/>
            <a:r>
              <a:rPr lang="en-US" dirty="0" smtClean="0"/>
              <a:t>bringing together different view points helps create solutions to an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 descr="shutterstock_14557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4776203"/>
            <a:ext cx="2819400" cy="1883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12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Involves skills which are needed to be effective in any job market or workplace, examples include: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ttendance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n-time arrival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eeting deadlines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orking toward personal and team goals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thical use of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is an effective team member by clearly explaining her ideas to the group and listening carefully to the ideas of others </a:t>
            </a:r>
          </a:p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sits back in a group, lets others make the </a:t>
            </a:r>
            <a:r>
              <a:rPr lang="en-US" sz="3200" dirty="0" smtClean="0"/>
              <a:t>decisions </a:t>
            </a:r>
            <a:r>
              <a:rPr lang="en-US" sz="3200" dirty="0"/>
              <a:t>and does not speak up if he has an opinion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Which of the two is demonstrating positive teamwork?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ability to motivate people to accomplish a better result for an organization</a:t>
            </a:r>
          </a:p>
          <a:p>
            <a:r>
              <a:rPr lang="en-US" dirty="0" smtClean="0"/>
              <a:t>Is having a strong sense of self</a:t>
            </a:r>
          </a:p>
          <a:p>
            <a:r>
              <a:rPr lang="en-US" dirty="0" smtClean="0"/>
              <a:t>Is understanding the qualities which make other people want to follow and recognizing how to adjust those qualities when conditions require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getting to know people </a:t>
            </a:r>
          </a:p>
          <a:p>
            <a:pPr lvl="2"/>
            <a:r>
              <a:rPr lang="en-US" dirty="0"/>
              <a:t>u</a:t>
            </a:r>
            <a:r>
              <a:rPr lang="en-US" dirty="0" smtClean="0"/>
              <a:t>nderstanding an individuals strengths, weaknesses and motivations can allow for a more productive working relationship</a:t>
            </a:r>
          </a:p>
          <a:p>
            <a:pPr lvl="1"/>
            <a:r>
              <a:rPr lang="en-US" dirty="0" smtClean="0"/>
              <a:t>treating everyone fairly</a:t>
            </a:r>
          </a:p>
          <a:p>
            <a:pPr lvl="2"/>
            <a:r>
              <a:rPr lang="en-US" dirty="0" smtClean="0"/>
              <a:t>giving everyone an equal chance to participate, contribute and be recognized in the workplace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 descr="shutterstock_225565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4906962"/>
            <a:ext cx="2623653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231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making expectations clear</a:t>
            </a:r>
          </a:p>
          <a:p>
            <a:pPr lvl="2"/>
            <a:r>
              <a:rPr lang="en-US" dirty="0" smtClean="0"/>
              <a:t>setting specific goals and requirements to give people direction and motivation</a:t>
            </a:r>
          </a:p>
          <a:p>
            <a:pPr lvl="1"/>
            <a:r>
              <a:rPr lang="en-US" dirty="0" smtClean="0"/>
              <a:t>giving and receiving constructive criticism and feedback</a:t>
            </a:r>
          </a:p>
          <a:p>
            <a:pPr lvl="2"/>
            <a:r>
              <a:rPr lang="en-US" dirty="0" smtClean="0"/>
              <a:t>giving advice which is                                         useful and providing                                       possible solutions for                                               work improvement;                                       listening to peer advice                                       and solutions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 descr="shutterstock_154463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878262"/>
            <a:ext cx="3276600" cy="243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86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participates in </a:t>
            </a:r>
            <a:r>
              <a:rPr lang="en-US" sz="3200" dirty="0" smtClean="0"/>
              <a:t>group discussions </a:t>
            </a:r>
            <a:r>
              <a:rPr lang="en-US" sz="3200" dirty="0"/>
              <a:t>and inspires others while facilitating success, she </a:t>
            </a:r>
            <a:r>
              <a:rPr lang="en-US" sz="3200" dirty="0" smtClean="0"/>
              <a:t>encourages individuals </a:t>
            </a:r>
            <a:r>
              <a:rPr lang="en-US" sz="3200" dirty="0"/>
              <a:t>to get </a:t>
            </a:r>
            <a:r>
              <a:rPr lang="en-US" sz="3200" dirty="0" smtClean="0"/>
              <a:t>on board </a:t>
            </a:r>
            <a:r>
              <a:rPr lang="en-US" sz="3200" dirty="0"/>
              <a:t>and </a:t>
            </a:r>
            <a:r>
              <a:rPr lang="en-US" sz="3200" dirty="0" smtClean="0"/>
              <a:t>upholds </a:t>
            </a:r>
            <a:r>
              <a:rPr lang="en-US" sz="3200" dirty="0"/>
              <a:t>herself to a high </a:t>
            </a:r>
            <a:r>
              <a:rPr lang="en-US" sz="3200" dirty="0" smtClean="0"/>
              <a:t>standard to lead by example</a:t>
            </a:r>
            <a:endParaRPr lang="en-US" sz="3200" dirty="0"/>
          </a:p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/>
              <a:t>John on the other hand, has a lack of energy, is </a:t>
            </a:r>
            <a:r>
              <a:rPr lang="en-US" sz="3200" dirty="0" smtClean="0"/>
              <a:t>pessimistic </a:t>
            </a:r>
            <a:r>
              <a:rPr lang="en-US" sz="3200" dirty="0"/>
              <a:t>and lacks interpersonal </a:t>
            </a:r>
            <a:r>
              <a:rPr lang="en-US" sz="3200" dirty="0" smtClean="0"/>
              <a:t>skills</a:t>
            </a:r>
          </a:p>
          <a:p>
            <a:pPr marL="288925"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175" lvl="1" indent="0" algn="ctr">
              <a:buNone/>
            </a:pPr>
            <a:r>
              <a:rPr lang="en-US" sz="3200" dirty="0" smtClean="0"/>
              <a:t>Who is the better leader?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ability to plan and execute control over the amount of time spent on specific activities to effectively accomplish goals in a timely manner</a:t>
            </a:r>
          </a:p>
          <a:p>
            <a:r>
              <a:rPr lang="en-US" dirty="0" smtClean="0"/>
              <a:t>Includes punctuality, which is defined as the ability to complete tasks and fulfill obligations in a timely manner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612" y="6153090"/>
            <a:ext cx="8770776" cy="400110"/>
          </a:xfrm>
          <a:prstGeom prst="rect">
            <a:avLst/>
          </a:prstGeom>
          <a:solidFill>
            <a:srgbClr val="7C8284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Fact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Punctuality is also referred to as being “on time.”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lead to the following:</a:t>
            </a:r>
          </a:p>
          <a:p>
            <a:pPr lvl="1"/>
            <a:r>
              <a:rPr lang="en-US" dirty="0" smtClean="0"/>
              <a:t>greater productivity and efficiency</a:t>
            </a:r>
          </a:p>
          <a:p>
            <a:pPr lvl="1"/>
            <a:r>
              <a:rPr lang="en-US" dirty="0" smtClean="0"/>
              <a:t>better professional status</a:t>
            </a:r>
          </a:p>
          <a:p>
            <a:pPr lvl="1"/>
            <a:r>
              <a:rPr lang="en-US" dirty="0" smtClean="0"/>
              <a:t>less stress in the workplace</a:t>
            </a:r>
          </a:p>
          <a:p>
            <a:pPr lvl="1"/>
            <a:r>
              <a:rPr lang="en-US" dirty="0" smtClean="0"/>
              <a:t>increased opportunities for advancement</a:t>
            </a:r>
          </a:p>
          <a:p>
            <a:pPr lvl="1"/>
            <a:r>
              <a:rPr lang="en-US" dirty="0" smtClean="0"/>
              <a:t>greater opportunities to attain important career goals</a:t>
            </a:r>
          </a:p>
          <a:p>
            <a:pPr lvl="1"/>
            <a:r>
              <a:rPr lang="en-US" dirty="0" smtClean="0"/>
              <a:t>providing reliability</a:t>
            </a:r>
          </a:p>
          <a:p>
            <a:pPr lvl="1"/>
            <a:r>
              <a:rPr lang="en-US" dirty="0" smtClean="0"/>
              <a:t>building personal                                         relationships</a:t>
            </a:r>
          </a:p>
          <a:p>
            <a:pPr lvl="1"/>
            <a:r>
              <a:rPr lang="en-US" dirty="0" smtClean="0"/>
              <a:t>inspiring others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94426"/>
            <a:ext cx="3581400" cy="2388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46725"/>
          </a:xfrm>
        </p:spPr>
        <p:txBody>
          <a:bodyPr/>
          <a:lstStyle/>
          <a:p>
            <a:r>
              <a:rPr lang="en-US" dirty="0"/>
              <a:t>Can be implemented through: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prioritizing</a:t>
            </a:r>
          </a:p>
          <a:p>
            <a:pPr lvl="2"/>
            <a:r>
              <a:rPr lang="en-US" dirty="0" smtClean="0"/>
              <a:t>deciding what tasks are urgent or important and completing those items first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setting goals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ability to designate short-term goals such as deadlines and long-term goals such as growth within the company and strive to complete each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avoiding procrastination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ability to schedule tasks within the correct time frame and understanding the task must be completed on time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943600" cy="5165725"/>
          </a:xfrm>
        </p:spPr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productivity</a:t>
            </a:r>
          </a:p>
          <a:p>
            <a:pPr lvl="2"/>
            <a:r>
              <a:rPr lang="en-US" dirty="0" smtClean="0"/>
              <a:t>developing a regular work routine by finding more efficient ways to complete tasks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</a:t>
            </a:r>
          </a:p>
          <a:p>
            <a:pPr lvl="2"/>
            <a:r>
              <a:rPr lang="en-US" dirty="0" smtClean="0"/>
              <a:t>breaking down tasks into easy to complete steps and keeping a positive attitude toward frustrations and failures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shutterstock_139253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5100" y="2155958"/>
            <a:ext cx="2209800" cy="3308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417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responsibility</a:t>
            </a:r>
            <a:endParaRPr lang="en-US" dirty="0"/>
          </a:p>
          <a:p>
            <a:pPr lvl="2"/>
            <a:r>
              <a:rPr lang="en-US" dirty="0" smtClean="0"/>
              <a:t>organizing personal workloads, developing </a:t>
            </a:r>
            <a:r>
              <a:rPr lang="en-US" dirty="0"/>
              <a:t>and </a:t>
            </a:r>
            <a:r>
              <a:rPr lang="en-US" dirty="0" smtClean="0"/>
              <a:t>practicing </a:t>
            </a:r>
            <a:r>
              <a:rPr lang="en-US" dirty="0"/>
              <a:t>good work habits</a:t>
            </a:r>
          </a:p>
          <a:p>
            <a:pPr lvl="1"/>
            <a:r>
              <a:rPr lang="en-US" dirty="0"/>
              <a:t>teamwork</a:t>
            </a:r>
          </a:p>
          <a:p>
            <a:pPr lvl="2"/>
            <a:r>
              <a:rPr lang="en-US" dirty="0" smtClean="0"/>
              <a:t>assisting with other </a:t>
            </a:r>
            <a:r>
              <a:rPr lang="en-US" dirty="0"/>
              <a:t>duties </a:t>
            </a:r>
            <a:r>
              <a:rPr lang="en-US" dirty="0" smtClean="0"/>
              <a:t>in </a:t>
            </a:r>
            <a:r>
              <a:rPr lang="en-US" dirty="0"/>
              <a:t>the business as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4273985"/>
            <a:ext cx="3048000" cy="231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59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often more important to employers than having specific job-related skills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mployers know they can train employees, but want employees with rudimentary capabilities which are difficult and time consuming to teach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shutterstock_14218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331195"/>
            <a:ext cx="3200400" cy="213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410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always works on tasks with the highest priority, sets aside time for planning and </a:t>
            </a:r>
            <a:r>
              <a:rPr lang="en-US" sz="3200" dirty="0" smtClean="0"/>
              <a:t>scheduling </a:t>
            </a:r>
            <a:r>
              <a:rPr lang="en-US" sz="3200" dirty="0"/>
              <a:t>and finishes projects within the deadline</a:t>
            </a:r>
          </a:p>
          <a:p>
            <a:pPr marL="288925" lvl="1">
              <a:buFont typeface="Arial" panose="020B0604020202020204" pitchFamily="34" charset="0"/>
              <a:buChar char="•"/>
            </a:pPr>
            <a:r>
              <a:rPr lang="en-US" sz="3200" dirty="0"/>
              <a:t>John </a:t>
            </a:r>
            <a:r>
              <a:rPr lang="en-US" sz="3200" dirty="0" smtClean="0"/>
              <a:t>procrastinates</a:t>
            </a:r>
            <a:r>
              <a:rPr lang="en-US" sz="3200" dirty="0"/>
              <a:t>, misses </a:t>
            </a:r>
            <a:r>
              <a:rPr lang="en-US" sz="3200" dirty="0" smtClean="0"/>
              <a:t>deadlines </a:t>
            </a:r>
            <a:r>
              <a:rPr lang="en-US" sz="3200" dirty="0"/>
              <a:t>and allows other people to pick up his </a:t>
            </a:r>
            <a:r>
              <a:rPr lang="en-US" sz="3200" dirty="0" smtClean="0"/>
              <a:t>slack</a:t>
            </a:r>
          </a:p>
          <a:p>
            <a:pPr marL="288925"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175" lvl="1" indent="0" algn="ctr">
              <a:buNone/>
            </a:pPr>
            <a:r>
              <a:rPr lang="en-US" sz="3200" dirty="0" smtClean="0"/>
              <a:t>Who is best utilizing time management strategies?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Knowledge of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 nearly all aspects of life and has </a:t>
            </a:r>
            <a:r>
              <a:rPr lang="en-US" dirty="0"/>
              <a:t>brought about a revolution in the business </a:t>
            </a:r>
            <a:r>
              <a:rPr lang="en-US" dirty="0" smtClean="0"/>
              <a:t>world </a:t>
            </a:r>
          </a:p>
          <a:p>
            <a:r>
              <a:rPr lang="en-US" dirty="0" smtClean="0"/>
              <a:t>Allows businesses to expand quickly and efficiently, examples include: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ideo conferencing </a:t>
            </a:r>
          </a:p>
          <a:p>
            <a:pPr lvl="1"/>
            <a:r>
              <a:rPr lang="en-US" dirty="0" smtClean="0"/>
              <a:t>social networks </a:t>
            </a:r>
          </a:p>
          <a:p>
            <a:pPr lvl="1"/>
            <a:r>
              <a:rPr lang="en-US" dirty="0" smtClean="0"/>
              <a:t>virtual office technology</a:t>
            </a:r>
          </a:p>
          <a:p>
            <a:r>
              <a:rPr lang="en-US" dirty="0" smtClean="0"/>
              <a:t>May allow businesses to target a wider customer base and increase profits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of Technology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communication</a:t>
            </a:r>
          </a:p>
          <a:p>
            <a:pPr lvl="2"/>
            <a:r>
              <a:rPr lang="en-US" dirty="0" smtClean="0"/>
              <a:t>knowing what people are discussing and actively participating in the conversation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rganization</a:t>
            </a:r>
          </a:p>
          <a:p>
            <a:pPr lvl="2"/>
            <a:r>
              <a:rPr lang="en-US" dirty="0" smtClean="0"/>
              <a:t>storing information from physical filing cabinets to flash drives, shared servers and the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 descr="shutterstock_144583085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4613973"/>
            <a:ext cx="3048000" cy="203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738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of Technology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relevance</a:t>
            </a:r>
            <a:endParaRPr lang="en-US" dirty="0"/>
          </a:p>
          <a:p>
            <a:pPr lvl="2"/>
            <a:r>
              <a:rPr lang="en-US" dirty="0" smtClean="0"/>
              <a:t>an individual is more </a:t>
            </a:r>
            <a:r>
              <a:rPr lang="en-US" dirty="0"/>
              <a:t>likely to </a:t>
            </a:r>
            <a:r>
              <a:rPr lang="en-US" dirty="0" smtClean="0"/>
              <a:t>gain employment in today’s job market with </a:t>
            </a:r>
            <a:r>
              <a:rPr lang="en-US" dirty="0"/>
              <a:t>technological </a:t>
            </a:r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efficiency</a:t>
            </a:r>
          </a:p>
          <a:p>
            <a:pPr lvl="2"/>
            <a:r>
              <a:rPr lang="en-US" dirty="0" smtClean="0"/>
              <a:t>saving time by using office technology to speed up the work flow process</a:t>
            </a:r>
          </a:p>
          <a:p>
            <a:pPr lvl="1"/>
            <a:r>
              <a:rPr lang="en-US" dirty="0" smtClean="0"/>
              <a:t>willingness to learn </a:t>
            </a:r>
          </a:p>
          <a:p>
            <a:pPr lvl="2"/>
            <a:r>
              <a:rPr lang="en-US" dirty="0" smtClean="0"/>
              <a:t>learning new technology and methods without having to be asked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Knowledge of Technology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</a:t>
            </a:r>
            <a:r>
              <a:rPr lang="en-US" sz="3200" dirty="0"/>
              <a:t>always exhibits professional use of technology, uses technology as a tool in her everyday </a:t>
            </a:r>
            <a:r>
              <a:rPr lang="en-US" sz="3200" dirty="0" smtClean="0"/>
              <a:t>job </a:t>
            </a:r>
            <a:r>
              <a:rPr lang="en-US" sz="3200" dirty="0"/>
              <a:t>and is open to learning new technology skills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has a lack of knowledge of </a:t>
            </a:r>
            <a:r>
              <a:rPr lang="en-US" sz="3200" dirty="0" smtClean="0"/>
              <a:t>technology</a:t>
            </a:r>
            <a:r>
              <a:rPr lang="en-US" sz="3200" dirty="0"/>
              <a:t> </a:t>
            </a:r>
            <a:r>
              <a:rPr lang="en-US" sz="3200" dirty="0" smtClean="0"/>
              <a:t>and struggles </a:t>
            </a:r>
            <a:r>
              <a:rPr lang="en-US" sz="3200" dirty="0"/>
              <a:t>to perform common functions in everyday </a:t>
            </a:r>
            <a:r>
              <a:rPr lang="en-US" sz="3200" dirty="0" smtClean="0"/>
              <a:t>programs</a:t>
            </a:r>
          </a:p>
          <a:p>
            <a:pPr marL="285750"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lvl="1" indent="0" algn="ctr">
              <a:buNone/>
            </a:pPr>
            <a:r>
              <a:rPr lang="en-US" sz="3200" dirty="0" smtClean="0"/>
              <a:t>Who has a better knowledge of technology?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/>
              <a:t>the ability to cope with job </a:t>
            </a:r>
            <a:r>
              <a:rPr lang="en-US" dirty="0" smtClean="0"/>
              <a:t>stress which benefits an individuals </a:t>
            </a:r>
            <a:r>
              <a:rPr lang="en-US" dirty="0"/>
              <a:t>personal and professional life</a:t>
            </a:r>
          </a:p>
          <a:p>
            <a:r>
              <a:rPr lang="en-US" dirty="0"/>
              <a:t>Can result in the following:</a:t>
            </a:r>
          </a:p>
          <a:p>
            <a:pPr lvl="1"/>
            <a:r>
              <a:rPr lang="en-US" dirty="0"/>
              <a:t>greater </a:t>
            </a:r>
            <a:r>
              <a:rPr lang="en-US" dirty="0" smtClean="0"/>
              <a:t>productivity in the workplace</a:t>
            </a:r>
            <a:endParaRPr lang="en-US" dirty="0"/>
          </a:p>
          <a:p>
            <a:pPr lvl="1"/>
            <a:r>
              <a:rPr lang="en-US" dirty="0" smtClean="0"/>
              <a:t>improved mental </a:t>
            </a:r>
            <a:r>
              <a:rPr lang="en-US" dirty="0"/>
              <a:t>and physical health</a:t>
            </a:r>
          </a:p>
          <a:p>
            <a:pPr lvl="1"/>
            <a:r>
              <a:rPr lang="en-US" dirty="0"/>
              <a:t>greater </a:t>
            </a:r>
            <a:r>
              <a:rPr lang="en-US" dirty="0" smtClean="0"/>
              <a:t>success in life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Management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implemented through:</a:t>
            </a:r>
            <a:endParaRPr lang="en-US" dirty="0"/>
          </a:p>
          <a:p>
            <a:pPr lvl="1"/>
            <a:r>
              <a:rPr lang="en-US" dirty="0"/>
              <a:t>identification</a:t>
            </a:r>
          </a:p>
          <a:p>
            <a:pPr lvl="2"/>
            <a:r>
              <a:rPr lang="en-US" dirty="0" smtClean="0"/>
              <a:t>recognizing </a:t>
            </a:r>
            <a:r>
              <a:rPr lang="en-US" dirty="0"/>
              <a:t>what causes </a:t>
            </a:r>
            <a:r>
              <a:rPr lang="en-US" dirty="0" smtClean="0"/>
              <a:t>stress and developing ways </a:t>
            </a:r>
            <a:r>
              <a:rPr lang="en-US" dirty="0"/>
              <a:t>to reduce </a:t>
            </a:r>
            <a:r>
              <a:rPr lang="en-US" dirty="0" smtClean="0"/>
              <a:t>it both mentally </a:t>
            </a:r>
            <a:r>
              <a:rPr lang="en-US" dirty="0"/>
              <a:t>and </a:t>
            </a:r>
            <a:r>
              <a:rPr lang="en-US" dirty="0" smtClean="0"/>
              <a:t>physically</a:t>
            </a:r>
            <a:endParaRPr lang="en-US" dirty="0"/>
          </a:p>
          <a:p>
            <a:pPr lvl="1"/>
            <a:r>
              <a:rPr lang="en-US" dirty="0"/>
              <a:t>utilization</a:t>
            </a:r>
          </a:p>
          <a:p>
            <a:pPr lvl="2"/>
            <a:r>
              <a:rPr lang="en-US" dirty="0" smtClean="0"/>
              <a:t>managing workloads </a:t>
            </a:r>
            <a:r>
              <a:rPr lang="en-US" dirty="0"/>
              <a:t>and </a:t>
            </a:r>
            <a:r>
              <a:rPr lang="en-US" dirty="0" smtClean="0"/>
              <a:t>productivity by using available in-house </a:t>
            </a:r>
            <a:r>
              <a:rPr lang="en-US" dirty="0"/>
              <a:t>and outside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Management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positivity</a:t>
            </a:r>
          </a:p>
          <a:p>
            <a:pPr lvl="2"/>
            <a:r>
              <a:rPr lang="en-US" dirty="0" smtClean="0"/>
              <a:t>reacting in a manner which maintains </a:t>
            </a:r>
            <a:r>
              <a:rPr lang="en-US" dirty="0"/>
              <a:t>a positive attitude</a:t>
            </a:r>
          </a:p>
          <a:p>
            <a:pPr lvl="1"/>
            <a:r>
              <a:rPr lang="en-US" dirty="0"/>
              <a:t>flexibility	</a:t>
            </a:r>
          </a:p>
          <a:p>
            <a:pPr lvl="2"/>
            <a:r>
              <a:rPr lang="en-US" dirty="0" smtClean="0"/>
              <a:t>easily making </a:t>
            </a:r>
            <a:r>
              <a:rPr lang="en-US" dirty="0"/>
              <a:t>changes </a:t>
            </a:r>
            <a:r>
              <a:rPr lang="en-US" dirty="0" smtClean="0"/>
              <a:t>to better </a:t>
            </a:r>
            <a:r>
              <a:rPr lang="en-US" dirty="0"/>
              <a:t>meet business needs</a:t>
            </a:r>
          </a:p>
          <a:p>
            <a:pPr lvl="1"/>
            <a:r>
              <a:rPr lang="en-US" dirty="0"/>
              <a:t>separation</a:t>
            </a:r>
          </a:p>
          <a:p>
            <a:pPr lvl="2"/>
            <a:r>
              <a:rPr lang="en-US" dirty="0"/>
              <a:t>setting boundaries and establishing </a:t>
            </a:r>
            <a:r>
              <a:rPr lang="en-US" dirty="0" smtClean="0"/>
              <a:t>routines to be </a:t>
            </a:r>
            <a:r>
              <a:rPr lang="en-US" dirty="0"/>
              <a:t>able to separate home and work stress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Management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Arial" panose="020B0604020202020204" pitchFamily="34" charset="0"/>
              <a:buChar char="•"/>
            </a:pPr>
            <a:r>
              <a:rPr lang="en-US" sz="3200" dirty="0" smtClean="0"/>
              <a:t>Jane is experiencing stress </a:t>
            </a:r>
            <a:r>
              <a:rPr lang="en-US" sz="3200" dirty="0"/>
              <a:t>at </a:t>
            </a:r>
            <a:r>
              <a:rPr lang="en-US" sz="3200" dirty="0" smtClean="0"/>
              <a:t>work, she has decided to try walking for one hour every day to help alleviate her stress </a:t>
            </a:r>
            <a:endParaRPr lang="en-US" sz="32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3200" dirty="0" smtClean="0"/>
              <a:t>John </a:t>
            </a:r>
            <a:r>
              <a:rPr lang="en-US" sz="3200" dirty="0"/>
              <a:t>does not create a balanced schedule, prioritize his </a:t>
            </a:r>
            <a:r>
              <a:rPr lang="en-US" sz="3200" dirty="0" smtClean="0"/>
              <a:t>tasks </a:t>
            </a:r>
            <a:r>
              <a:rPr lang="en-US" sz="3200" dirty="0"/>
              <a:t>or take care of himself physically 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Who is displaying good stress management practices?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Work-Life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165725"/>
          </a:xfrm>
        </p:spPr>
        <p:txBody>
          <a:bodyPr/>
          <a:lstStyle/>
          <a:p>
            <a:r>
              <a:rPr lang="en-US" dirty="0" smtClean="0"/>
              <a:t>Is defined as an employee prioritizing between work productivity, responsibilities and their lifestyle outside of work, such as family life </a:t>
            </a:r>
          </a:p>
          <a:p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creating downtime </a:t>
            </a:r>
          </a:p>
          <a:p>
            <a:pPr lvl="2"/>
            <a:r>
              <a:rPr lang="en-US" dirty="0" smtClean="0"/>
              <a:t>making a point to schedule time with family and friends during the week </a:t>
            </a:r>
          </a:p>
          <a:p>
            <a:pPr lvl="1"/>
            <a:r>
              <a:rPr lang="en-US" dirty="0" smtClean="0"/>
              <a:t>exercising</a:t>
            </a:r>
          </a:p>
          <a:p>
            <a:pPr lvl="2"/>
            <a:r>
              <a:rPr lang="en-US" dirty="0" smtClean="0"/>
              <a:t>making time for exercise, it will reduce stress, improve health and create more energy for the day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 skills and attitudes necessary to gain employment and participate effectively in the workplace</a:t>
            </a:r>
          </a:p>
          <a:p>
            <a:r>
              <a:rPr lang="en-US" dirty="0"/>
              <a:t>Can be developed in </a:t>
            </a:r>
            <a:r>
              <a:rPr lang="en-US" dirty="0" smtClean="0"/>
              <a:t>many ways including school activities, interactions within the community, working with others, hobbies and </a:t>
            </a:r>
            <a:r>
              <a:rPr lang="en-US" dirty="0"/>
              <a:t>sports</a:t>
            </a:r>
          </a:p>
          <a:p>
            <a:r>
              <a:rPr lang="en-US" dirty="0" smtClean="0"/>
              <a:t>Are important skills which will continue to develop throughout a career</a:t>
            </a:r>
          </a:p>
          <a:p>
            <a:r>
              <a:rPr lang="en-US" dirty="0" smtClean="0"/>
              <a:t>Are also known as transferrable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Work-Life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dropping activities which reduce your time or energy</a:t>
            </a:r>
          </a:p>
          <a:p>
            <a:pPr lvl="2"/>
            <a:r>
              <a:rPr lang="en-US" dirty="0" smtClean="0"/>
              <a:t>avoid negative gossiping and venting by other employees and limit time on the web and social media</a:t>
            </a:r>
          </a:p>
          <a:p>
            <a:pPr lvl="1"/>
            <a:r>
              <a:rPr lang="en-US" dirty="0" smtClean="0"/>
              <a:t>taking time for relaxation</a:t>
            </a:r>
          </a:p>
          <a:p>
            <a:pPr lvl="2"/>
            <a:r>
              <a:rPr lang="en-US" dirty="0" smtClean="0"/>
              <a:t>take a few minutes out                                               of the day to do something                                               to recharge yourself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14800"/>
            <a:ext cx="3048000" cy="202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Work-Life Balance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Mary often spends time in the morning with other employees gossiping about others and complaining about their work</a:t>
            </a:r>
          </a:p>
          <a:p>
            <a:r>
              <a:rPr lang="en-US" dirty="0" smtClean="0"/>
              <a:t>Jennifer takes a few minutes out of her day to recharge and often exercises during her lunch break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Who is displaying better work-life</a:t>
            </a:r>
          </a:p>
          <a:p>
            <a:pPr>
              <a:buNone/>
            </a:pPr>
            <a:r>
              <a:rPr lang="en-US" dirty="0" smtClean="0"/>
              <a:t>			balance practices?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Work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choosing to work smart every day through consistent behavior, resulting in increased productivity</a:t>
            </a:r>
          </a:p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taking more breaks</a:t>
            </a:r>
          </a:p>
          <a:p>
            <a:pPr lvl="2"/>
            <a:r>
              <a:rPr lang="en-US" dirty="0" smtClean="0"/>
              <a:t>after several long hours of work, take a moment to refresh by going for a walk or grabbing lunch or a snack</a:t>
            </a:r>
          </a:p>
          <a:p>
            <a:pPr lvl="1"/>
            <a:r>
              <a:rPr lang="en-US" dirty="0" smtClean="0"/>
              <a:t>using the morning to focus</a:t>
            </a:r>
          </a:p>
          <a:p>
            <a:pPr lvl="2"/>
            <a:r>
              <a:rPr lang="en-US" dirty="0" smtClean="0"/>
              <a:t>start the day by ignoring e-mails and getting in a good breakfast, meditating or working out to fuel for a productive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Work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tackling challenging tasks before lunch</a:t>
            </a:r>
          </a:p>
          <a:p>
            <a:pPr lvl="2"/>
            <a:r>
              <a:rPr lang="en-US" dirty="0" smtClean="0"/>
              <a:t>finish the most challenging work first and save meetings or busy work for the afternoon</a:t>
            </a:r>
          </a:p>
          <a:p>
            <a:pPr lvl="1"/>
            <a:r>
              <a:rPr lang="en-US" dirty="0" smtClean="0"/>
              <a:t>creating a system</a:t>
            </a:r>
          </a:p>
          <a:p>
            <a:pPr lvl="2"/>
            <a:r>
              <a:rPr lang="en-US" dirty="0" smtClean="0"/>
              <a:t>plan and create a schedule for the day and stay organized </a:t>
            </a:r>
          </a:p>
          <a:p>
            <a:pPr lvl="1"/>
            <a:r>
              <a:rPr lang="en-US" dirty="0" smtClean="0"/>
              <a:t>stop multi-tasking</a:t>
            </a:r>
          </a:p>
          <a:p>
            <a:pPr lvl="2"/>
            <a:r>
              <a:rPr lang="en-US" dirty="0" smtClean="0"/>
              <a:t>concentrate on one task at                                    a time and work at a                                                steady 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67200"/>
            <a:ext cx="3048000" cy="203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Work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implemented through:</a:t>
            </a:r>
          </a:p>
          <a:p>
            <a:pPr lvl="1"/>
            <a:r>
              <a:rPr lang="en-US" dirty="0" smtClean="0"/>
              <a:t>developing a positive attitude</a:t>
            </a:r>
          </a:p>
          <a:p>
            <a:pPr lvl="2"/>
            <a:r>
              <a:rPr lang="en-US" dirty="0" smtClean="0"/>
              <a:t>create goals, provide a strong work ethic, value good attendance and punctuality and realize the importance of rest and relaxation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Productive Work Habits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Jim is always multi-tasking several projects and forgets to take breaks during the day</a:t>
            </a:r>
          </a:p>
          <a:p>
            <a:r>
              <a:rPr lang="en-US" dirty="0" smtClean="0"/>
              <a:t>Smith tackles his challenging work in the morning and concentrates on one task at a time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		Who is displaying productive work </a:t>
            </a:r>
          </a:p>
          <a:p>
            <a:pPr>
              <a:buNone/>
            </a:pPr>
            <a:r>
              <a:rPr lang="en-US" dirty="0" smtClean="0"/>
              <a:t>				habit practices?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extremely important in the workplace and are often used to determine the following:</a:t>
            </a:r>
          </a:p>
          <a:p>
            <a:pPr lvl="1"/>
            <a:r>
              <a:rPr lang="en-US" dirty="0" smtClean="0"/>
              <a:t>securing and maintaining employment</a:t>
            </a:r>
          </a:p>
          <a:p>
            <a:pPr lvl="1"/>
            <a:r>
              <a:rPr lang="en-US" dirty="0" smtClean="0"/>
              <a:t>employment advancement</a:t>
            </a:r>
          </a:p>
          <a:p>
            <a:pPr lvl="1"/>
            <a:r>
              <a:rPr lang="en-US" dirty="0" smtClean="0"/>
              <a:t>terminating 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42" y="3962400"/>
            <a:ext cx="3624858" cy="253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Securing &amp; Maintaining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assurance an employee will secure, maintain and keep a job</a:t>
            </a:r>
          </a:p>
          <a:p>
            <a:r>
              <a:rPr lang="en-US" dirty="0" smtClean="0"/>
              <a:t>Requires employees to practice effective employability skills and includes the following tips:</a:t>
            </a:r>
          </a:p>
          <a:p>
            <a:pPr lvl="1"/>
            <a:r>
              <a:rPr lang="en-US" dirty="0" smtClean="0"/>
              <a:t>work hard</a:t>
            </a:r>
          </a:p>
          <a:p>
            <a:pPr lvl="2"/>
            <a:r>
              <a:rPr lang="en-US" dirty="0" smtClean="0"/>
              <a:t>stay productive and use time wisely</a:t>
            </a:r>
          </a:p>
          <a:p>
            <a:pPr lvl="1"/>
            <a:r>
              <a:rPr lang="en-US" dirty="0" smtClean="0"/>
              <a:t>be on time</a:t>
            </a:r>
          </a:p>
          <a:p>
            <a:pPr lvl="2"/>
            <a:r>
              <a:rPr lang="en-US" dirty="0" smtClean="0"/>
              <a:t>do not show up late, take long lunches, over use sick time or leave early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Securing &amp; Maintaining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 the following tips:</a:t>
            </a:r>
          </a:p>
          <a:p>
            <a:pPr lvl="1"/>
            <a:r>
              <a:rPr lang="en-US" dirty="0" smtClean="0"/>
              <a:t>be a team player</a:t>
            </a:r>
          </a:p>
          <a:p>
            <a:pPr lvl="2"/>
            <a:r>
              <a:rPr lang="en-US" dirty="0" smtClean="0"/>
              <a:t>work well with others and do not gossip about other employees </a:t>
            </a:r>
          </a:p>
          <a:p>
            <a:pPr lvl="1"/>
            <a:r>
              <a:rPr lang="en-US" dirty="0" smtClean="0"/>
              <a:t>do not complain</a:t>
            </a:r>
          </a:p>
          <a:p>
            <a:pPr lvl="2"/>
            <a:r>
              <a:rPr lang="en-US" dirty="0" smtClean="0"/>
              <a:t>stay positive and appreciate your current job</a:t>
            </a:r>
          </a:p>
          <a:p>
            <a:pPr lvl="1"/>
            <a:r>
              <a:rPr lang="en-US" dirty="0" smtClean="0"/>
              <a:t>offer to help</a:t>
            </a:r>
          </a:p>
          <a:p>
            <a:pPr lvl="2"/>
            <a:r>
              <a:rPr lang="en-US" dirty="0" smtClean="0"/>
              <a:t>volunteer time for new projects and take on more responsibility</a:t>
            </a:r>
          </a:p>
          <a:p>
            <a:pPr lvl="1"/>
            <a:r>
              <a:rPr lang="en-US" dirty="0" smtClean="0"/>
              <a:t>keep your thoughts to yourself</a:t>
            </a:r>
          </a:p>
          <a:p>
            <a:pPr lvl="2"/>
            <a:r>
              <a:rPr lang="en-US" dirty="0" smtClean="0"/>
              <a:t>do not discuss issues about your job to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Securing &amp; Maintaining Employment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is often late to work and is always complaining about the work he has to complete</a:t>
            </a:r>
          </a:p>
          <a:p>
            <a:r>
              <a:rPr lang="en-US" dirty="0" smtClean="0"/>
              <a:t>Christi volunteers her time to work on a new project and shows up to work on time every day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Which of the employees has</a:t>
            </a:r>
          </a:p>
          <a:p>
            <a:pPr>
              <a:buNone/>
            </a:pPr>
            <a:r>
              <a:rPr lang="en-US" dirty="0" smtClean="0"/>
              <a:t>				more job security?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7848600" cy="5638800"/>
          </a:xfrm>
        </p:spPr>
        <p:txBody>
          <a:bodyPr/>
          <a:lstStyle/>
          <a:p>
            <a:r>
              <a:rPr lang="en-US" dirty="0" smtClean="0"/>
              <a:t>Include the following:</a:t>
            </a:r>
          </a:p>
          <a:p>
            <a:pPr lvl="1"/>
            <a:r>
              <a:rPr lang="en-US" dirty="0" smtClean="0"/>
              <a:t>professionalism</a:t>
            </a:r>
          </a:p>
          <a:p>
            <a:pPr lvl="1"/>
            <a:r>
              <a:rPr lang="en-US" dirty="0" smtClean="0"/>
              <a:t>effective communication </a:t>
            </a:r>
          </a:p>
          <a:p>
            <a:pPr lvl="1"/>
            <a:r>
              <a:rPr lang="en-US" dirty="0" smtClean="0"/>
              <a:t>ethical </a:t>
            </a:r>
            <a:r>
              <a:rPr lang="en-US" dirty="0"/>
              <a:t>behavior</a:t>
            </a:r>
          </a:p>
          <a:p>
            <a:pPr lvl="1"/>
            <a:r>
              <a:rPr lang="en-US" dirty="0"/>
              <a:t>academic preparation</a:t>
            </a:r>
          </a:p>
          <a:p>
            <a:pPr lvl="1"/>
            <a:r>
              <a:rPr lang="en-US" dirty="0"/>
              <a:t>critical thinking</a:t>
            </a:r>
          </a:p>
          <a:p>
            <a:pPr lvl="1"/>
            <a:r>
              <a:rPr lang="en-US" dirty="0" smtClean="0"/>
              <a:t>problem solving </a:t>
            </a:r>
          </a:p>
          <a:p>
            <a:pPr lvl="1"/>
            <a:r>
              <a:rPr lang="en-US" dirty="0" smtClean="0"/>
              <a:t>teamwork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124888"/>
            <a:ext cx="2667000" cy="3522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83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Advancement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one of the most                                      important factors for                                     employee satisfaction                                          and retention</a:t>
            </a:r>
          </a:p>
          <a:p>
            <a:r>
              <a:rPr lang="en-US" dirty="0" smtClean="0"/>
              <a:t>Leads to the following:</a:t>
            </a:r>
          </a:p>
          <a:p>
            <a:pPr lvl="1"/>
            <a:r>
              <a:rPr lang="en-US" dirty="0" smtClean="0"/>
              <a:t>a more clear career path</a:t>
            </a:r>
          </a:p>
          <a:p>
            <a:pPr lvl="1"/>
            <a:r>
              <a:rPr lang="en-US" dirty="0" smtClean="0"/>
              <a:t>increased motivation</a:t>
            </a:r>
          </a:p>
          <a:p>
            <a:pPr lvl="1"/>
            <a:r>
              <a:rPr lang="en-US" dirty="0" smtClean="0"/>
              <a:t>tangible goals to work towards</a:t>
            </a:r>
          </a:p>
          <a:p>
            <a:r>
              <a:rPr lang="en-US" dirty="0" smtClean="0"/>
              <a:t>Opportunities often include:</a:t>
            </a:r>
          </a:p>
          <a:p>
            <a:pPr lvl="1"/>
            <a:r>
              <a:rPr lang="en-US" dirty="0" smtClean="0"/>
              <a:t>increased salary or benefits</a:t>
            </a:r>
          </a:p>
          <a:p>
            <a:pPr lvl="1"/>
            <a:r>
              <a:rPr lang="en-US" dirty="0" smtClean="0"/>
              <a:t>promotions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3505200" cy="233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Advancement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requires employees to take an initiative and perform the following:</a:t>
            </a:r>
          </a:p>
          <a:p>
            <a:pPr lvl="1"/>
            <a:r>
              <a:rPr lang="en-US" dirty="0" smtClean="0"/>
              <a:t>talking to your boss</a:t>
            </a:r>
          </a:p>
          <a:p>
            <a:pPr lvl="1"/>
            <a:r>
              <a:rPr lang="en-US" dirty="0" smtClean="0"/>
              <a:t>asking for more work</a:t>
            </a:r>
          </a:p>
          <a:p>
            <a:pPr lvl="1"/>
            <a:r>
              <a:rPr lang="en-US" dirty="0" smtClean="0"/>
              <a:t>volunteering </a:t>
            </a:r>
          </a:p>
          <a:p>
            <a:pPr lvl="1"/>
            <a:r>
              <a:rPr lang="en-US" dirty="0" smtClean="0"/>
              <a:t>working on interpersonal skills</a:t>
            </a:r>
          </a:p>
          <a:p>
            <a:pPr lvl="1"/>
            <a:r>
              <a:rPr lang="en-US" dirty="0" smtClean="0"/>
              <a:t>being innovative</a:t>
            </a:r>
          </a:p>
          <a:p>
            <a:pPr lvl="1"/>
            <a:r>
              <a:rPr lang="en-US" dirty="0" smtClean="0"/>
              <a:t>finding a mentor</a:t>
            </a:r>
          </a:p>
          <a:p>
            <a:pPr lvl="1"/>
            <a:r>
              <a:rPr lang="en-US" dirty="0" smtClean="0"/>
              <a:t>selling yourself</a:t>
            </a:r>
          </a:p>
          <a:p>
            <a:pPr lvl="1"/>
            <a:r>
              <a:rPr lang="en-US" dirty="0" smtClean="0"/>
              <a:t>keep learning</a:t>
            </a:r>
          </a:p>
          <a:p>
            <a:pPr lvl="1"/>
            <a:r>
              <a:rPr lang="en-US" dirty="0" smtClean="0"/>
              <a:t>expanding your network</a:t>
            </a:r>
          </a:p>
          <a:p>
            <a:pPr lvl="1"/>
            <a:r>
              <a:rPr lang="en-US" dirty="0" smtClean="0"/>
              <a:t>building your reputation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Employment Advancement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Katie speaks to her boss about her career goals and often asks for more work</a:t>
            </a:r>
          </a:p>
          <a:p>
            <a:r>
              <a:rPr lang="en-US" dirty="0" smtClean="0"/>
              <a:t>Gary has not spoken to his boss about his career goals and does not ask for extra work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Who is more likely to advance</a:t>
            </a:r>
          </a:p>
          <a:p>
            <a:pPr>
              <a:buNone/>
            </a:pPr>
            <a:r>
              <a:rPr lang="en-US" dirty="0" smtClean="0"/>
              <a:t>			   in their career?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165725"/>
          </a:xfrm>
        </p:spPr>
        <p:txBody>
          <a:bodyPr/>
          <a:lstStyle/>
          <a:p>
            <a:r>
              <a:rPr lang="en-US" dirty="0" smtClean="0"/>
              <a:t>Is defined as an employee leaving a company and is referred to as “quitting a job”</a:t>
            </a:r>
          </a:p>
          <a:p>
            <a:r>
              <a:rPr lang="en-US" dirty="0" smtClean="0"/>
              <a:t>Is often required by employees due to the following workplace problems:</a:t>
            </a:r>
          </a:p>
          <a:p>
            <a:pPr lvl="1"/>
            <a:r>
              <a:rPr lang="en-US" dirty="0" smtClean="0"/>
              <a:t>overworked</a:t>
            </a:r>
          </a:p>
          <a:p>
            <a:pPr lvl="1"/>
            <a:r>
              <a:rPr lang="en-US" dirty="0" smtClean="0"/>
              <a:t>no recognition or rewards for good work</a:t>
            </a:r>
          </a:p>
          <a:p>
            <a:pPr lvl="1"/>
            <a:r>
              <a:rPr lang="en-US" dirty="0" smtClean="0"/>
              <a:t>poor relationships and interpersonal skills in the workplace</a:t>
            </a:r>
          </a:p>
          <a:p>
            <a:pPr lvl="1"/>
            <a:r>
              <a:rPr lang="en-US" dirty="0" smtClean="0"/>
              <a:t>employers dishonoring commitments</a:t>
            </a:r>
          </a:p>
          <a:p>
            <a:pPr lvl="1"/>
            <a:r>
              <a:rPr lang="en-US" dirty="0" smtClean="0"/>
              <a:t>employers hiring and promoting the wrong people</a:t>
            </a:r>
          </a:p>
          <a:p>
            <a:pPr lvl="1"/>
            <a:r>
              <a:rPr lang="en-US" dirty="0" smtClean="0"/>
              <a:t>employers failing to engage creativity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an employee to perform the following:</a:t>
            </a:r>
          </a:p>
          <a:p>
            <a:pPr lvl="1"/>
            <a:r>
              <a:rPr lang="en-US" dirty="0" smtClean="0"/>
              <a:t>notify the boss</a:t>
            </a:r>
          </a:p>
          <a:p>
            <a:pPr lvl="2"/>
            <a:r>
              <a:rPr lang="en-US" dirty="0" smtClean="0"/>
              <a:t>schedule a meeting and notify the boss in person</a:t>
            </a:r>
          </a:p>
          <a:p>
            <a:pPr lvl="1"/>
            <a:r>
              <a:rPr lang="en-US" dirty="0" smtClean="0"/>
              <a:t>give plenty of notice</a:t>
            </a:r>
          </a:p>
          <a:p>
            <a:pPr lvl="2"/>
            <a:r>
              <a:rPr lang="en-US" dirty="0" smtClean="0"/>
              <a:t>give at least two weeks or more in order to make the transition process easier</a:t>
            </a:r>
          </a:p>
          <a:p>
            <a:pPr lvl="1"/>
            <a:r>
              <a:rPr lang="en-US" dirty="0" smtClean="0"/>
              <a:t>prepare emotions</a:t>
            </a:r>
          </a:p>
          <a:p>
            <a:pPr lvl="2"/>
            <a:r>
              <a:rPr lang="en-US" dirty="0" smtClean="0"/>
              <a:t>contain feelings of regret, anger, frustration or sadness and do not feel obligated to explain the reason for leaving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260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an employee to perform the following:</a:t>
            </a:r>
          </a:p>
          <a:p>
            <a:pPr lvl="1"/>
            <a:r>
              <a:rPr lang="en-US" dirty="0" smtClean="0"/>
              <a:t>finish with a strong performance</a:t>
            </a:r>
          </a:p>
          <a:p>
            <a:pPr lvl="2"/>
            <a:r>
              <a:rPr lang="en-US" dirty="0" smtClean="0"/>
              <a:t>continue working well on projects, do not leave employers or colleagues in a bind and leave a good impression</a:t>
            </a:r>
          </a:p>
          <a:p>
            <a:pPr lvl="1"/>
            <a:r>
              <a:rPr lang="en-US" dirty="0" smtClean="0"/>
              <a:t>show gratitude</a:t>
            </a:r>
          </a:p>
          <a:p>
            <a:pPr lvl="2"/>
            <a:r>
              <a:rPr lang="en-US" dirty="0" smtClean="0"/>
              <a:t>verbally thank employers                                          and colleagues and be                                         positive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06875"/>
            <a:ext cx="3403485" cy="227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Terminating Employment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James feels overworked and is overwhelmed with his current job.  He quits unexpectedly without any notice.</a:t>
            </a:r>
          </a:p>
          <a:p>
            <a:r>
              <a:rPr lang="en-US" dirty="0" smtClean="0"/>
              <a:t>Allison has accepted a position at a new company and schedules a meeting with her current boss to give her two weeks notice.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Who has terminated their employment 			more successfully?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Heathfield, Susan </a:t>
            </a:r>
            <a:r>
              <a:rPr lang="en-US" sz="2200" i="1" dirty="0" smtClean="0"/>
              <a:t>Human Resources </a:t>
            </a:r>
            <a:r>
              <a:rPr lang="en-US" sz="2200" dirty="0" smtClean="0"/>
              <a:t>http://humanresources.about.com 2014</a:t>
            </a:r>
          </a:p>
          <a:p>
            <a:r>
              <a:rPr lang="en-US" sz="2200" i="1" dirty="0" smtClean="0"/>
              <a:t>Mind Tools The Toolkit </a:t>
            </a:r>
            <a:r>
              <a:rPr lang="en-US" sz="2200" dirty="0" smtClean="0"/>
              <a:t>http://www.midtools.com/fulltoolkit.htm 2014</a:t>
            </a:r>
          </a:p>
          <a:p>
            <a:r>
              <a:rPr lang="en-US" sz="2200" i="1" dirty="0" smtClean="0"/>
              <a:t>Employee Motivation Skills </a:t>
            </a:r>
            <a:r>
              <a:rPr lang="en-US" sz="2200" dirty="0" smtClean="0"/>
              <a:t>www.employee-motivation-skills.com 2013</a:t>
            </a:r>
          </a:p>
          <a:p>
            <a:r>
              <a:rPr lang="en-US" sz="2200" i="1" dirty="0" smtClean="0"/>
              <a:t>Employability Skills from Framework to Practice </a:t>
            </a:r>
            <a:r>
              <a:rPr lang="en-US" sz="2200" dirty="0" smtClean="0"/>
              <a:t>http://www.nssc.natese.gov.au/_data_assets_pdf_file/0010/69454/employability_skills_from_frameowrk_to_practices.pdf 2006</a:t>
            </a:r>
          </a:p>
          <a:p>
            <a:r>
              <a:rPr lang="en-US" sz="2200" i="1" dirty="0" smtClean="0"/>
              <a:t>Top 10 Employability Skills </a:t>
            </a:r>
            <a:r>
              <a:rPr lang="en-US" sz="2200" dirty="0" smtClean="0"/>
              <a:t>http://www.exeter.ac.uk/ambassadors/HESTEM/resources/General/STEMNET%20Employability%20skills%20guide.pdf</a:t>
            </a:r>
          </a:p>
          <a:p>
            <a:r>
              <a:rPr lang="en-US" sz="2200" i="1" dirty="0" smtClean="0"/>
              <a:t>Employability Skills – Skills You Need for a Job </a:t>
            </a:r>
            <a:r>
              <a:rPr lang="en-US" sz="2200" dirty="0" smtClean="0"/>
              <a:t>www.skillsyouneed.com/general/employability-skills.html 2014</a:t>
            </a: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16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2200" y="6217847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CEV </a:t>
            </a:r>
            <a:r>
              <a:rPr lang="en-US" dirty="0">
                <a:latin typeface="Arial" pitchFamily="34" charset="0"/>
                <a:cs typeface="Arial" pitchFamily="34" charset="0"/>
              </a:rPr>
              <a:t>Multimedia, Ltd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MMXV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23965"/>
            <a:ext cx="3886200" cy="4732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Production Coordinator</a:t>
            </a:r>
            <a:endParaRPr lang="en-U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Stevi Huffaker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Graphic Designer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Melody Rowell</a:t>
            </a: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Brand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Megan </a:t>
            </a:r>
            <a:r>
              <a:rPr lang="en-US" sz="2000" dirty="0"/>
              <a:t>O’Quinn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V.P. of Brand Management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Clayton Franklin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690534" y="2538948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Producer</a:t>
            </a:r>
          </a:p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Gordon W. Davis, Ph.D.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Employability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7848600" cy="5638800"/>
          </a:xfrm>
        </p:spPr>
        <p:txBody>
          <a:bodyPr/>
          <a:lstStyle/>
          <a:p>
            <a:r>
              <a:rPr lang="en-US" dirty="0" smtClean="0"/>
              <a:t>Include the following:</a:t>
            </a:r>
          </a:p>
          <a:p>
            <a:pPr lvl="1"/>
            <a:r>
              <a:rPr lang="en-US" dirty="0" smtClean="0"/>
              <a:t>leadership</a:t>
            </a:r>
          </a:p>
          <a:p>
            <a:pPr lvl="1"/>
            <a:r>
              <a:rPr lang="en-US" dirty="0" smtClean="0"/>
              <a:t>time management</a:t>
            </a:r>
          </a:p>
          <a:p>
            <a:pPr lvl="1"/>
            <a:r>
              <a:rPr lang="en-US" dirty="0" smtClean="0"/>
              <a:t>knowledge of technology</a:t>
            </a:r>
          </a:p>
          <a:p>
            <a:pPr lvl="1"/>
            <a:r>
              <a:rPr lang="en-US" dirty="0" smtClean="0"/>
              <a:t>stress management</a:t>
            </a:r>
          </a:p>
          <a:p>
            <a:pPr lvl="1"/>
            <a:r>
              <a:rPr lang="en-US" dirty="0" smtClean="0"/>
              <a:t>work-life balance</a:t>
            </a:r>
          </a:p>
          <a:p>
            <a:pPr lvl="1"/>
            <a:r>
              <a:rPr lang="en-US" dirty="0" smtClean="0"/>
              <a:t>productive work habits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867400" cy="5165725"/>
          </a:xfrm>
        </p:spPr>
        <p:txBody>
          <a:bodyPr/>
          <a:lstStyle/>
          <a:p>
            <a:r>
              <a:rPr lang="en-US" dirty="0" smtClean="0"/>
              <a:t>Is a specific style of behavior in the workplace</a:t>
            </a:r>
          </a:p>
          <a:p>
            <a:r>
              <a:rPr lang="en-US" dirty="0" smtClean="0"/>
              <a:t>Is performing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a manner appropriate for the profession and workplace</a:t>
            </a:r>
          </a:p>
          <a:p>
            <a:r>
              <a:rPr lang="en-US" dirty="0" smtClean="0"/>
              <a:t>Can be conveyed through dress, speech and manners appropriate to the profession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9309-5D3F-4EA7-97E0-FFAEDDDAE85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shutterstock_180986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8405" y="2667000"/>
            <a:ext cx="2443277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30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5895</TotalTime>
  <Words>3331</Words>
  <Application>Microsoft Office PowerPoint</Application>
  <PresentationFormat>On-screen Show (4:3)</PresentationFormat>
  <Paragraphs>579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Wingdings</vt:lpstr>
      <vt:lpstr>Office Theme</vt:lpstr>
      <vt:lpstr>PowerPoint Presentation</vt:lpstr>
      <vt:lpstr>Objectives</vt:lpstr>
      <vt:lpstr>Employability</vt:lpstr>
      <vt:lpstr>Employability</vt:lpstr>
      <vt:lpstr>Employability</vt:lpstr>
      <vt:lpstr>Employability Skills</vt:lpstr>
      <vt:lpstr>Employability Skills</vt:lpstr>
      <vt:lpstr>Employability Skills</vt:lpstr>
      <vt:lpstr>Professionalism</vt:lpstr>
      <vt:lpstr>Professionalism Skills</vt:lpstr>
      <vt:lpstr>Professionalism Skills</vt:lpstr>
      <vt:lpstr>Professionalism Example</vt:lpstr>
      <vt:lpstr>Effective Communication</vt:lpstr>
      <vt:lpstr>Effective Communication Skills</vt:lpstr>
      <vt:lpstr>Effective Communication Skills</vt:lpstr>
      <vt:lpstr>Effective Communication Example</vt:lpstr>
      <vt:lpstr>Ethical Behaviors</vt:lpstr>
      <vt:lpstr>Ethical Behaviors</vt:lpstr>
      <vt:lpstr>Ethical Skills</vt:lpstr>
      <vt:lpstr>Ethical Skills</vt:lpstr>
      <vt:lpstr>Ethical Skills</vt:lpstr>
      <vt:lpstr>Ethical Skills Example</vt:lpstr>
      <vt:lpstr>Academic Preparation</vt:lpstr>
      <vt:lpstr>Academic Preparation Skills</vt:lpstr>
      <vt:lpstr>Academic Preparation Skills</vt:lpstr>
      <vt:lpstr>Academic Preparation Skills</vt:lpstr>
      <vt:lpstr>Academic Preparation Example</vt:lpstr>
      <vt:lpstr>Critical Thinking</vt:lpstr>
      <vt:lpstr>Critical Thinking Skills</vt:lpstr>
      <vt:lpstr>Critical Thinking Skills</vt:lpstr>
      <vt:lpstr>Critical Thinking Skills</vt:lpstr>
      <vt:lpstr>Critical Thinking Example</vt:lpstr>
      <vt:lpstr>Problem Solving </vt:lpstr>
      <vt:lpstr>Problem Solving Skills</vt:lpstr>
      <vt:lpstr>Problem Solving Skills</vt:lpstr>
      <vt:lpstr>Problem Solving Example</vt:lpstr>
      <vt:lpstr>Teamwork</vt:lpstr>
      <vt:lpstr>Teamwork Skills</vt:lpstr>
      <vt:lpstr>Teamwork Skills</vt:lpstr>
      <vt:lpstr>Teamwork Example</vt:lpstr>
      <vt:lpstr>Leadership</vt:lpstr>
      <vt:lpstr>Leadership Skills</vt:lpstr>
      <vt:lpstr>Leadership Skills</vt:lpstr>
      <vt:lpstr>Leadership Example</vt:lpstr>
      <vt:lpstr>Time Management</vt:lpstr>
      <vt:lpstr>Time Management</vt:lpstr>
      <vt:lpstr>Time Management Skills</vt:lpstr>
      <vt:lpstr>Time Management Skills</vt:lpstr>
      <vt:lpstr>Time Management Skills</vt:lpstr>
      <vt:lpstr>Time Management Example</vt:lpstr>
      <vt:lpstr>Knowledge of Technology</vt:lpstr>
      <vt:lpstr>Knowledge of Technology Skills</vt:lpstr>
      <vt:lpstr>Knowledge of Technology Skills</vt:lpstr>
      <vt:lpstr>Knowledge of Technology Example</vt:lpstr>
      <vt:lpstr>Stress Management</vt:lpstr>
      <vt:lpstr>Stress Management Skills</vt:lpstr>
      <vt:lpstr>Stress Management Skills</vt:lpstr>
      <vt:lpstr>Stress Management Example</vt:lpstr>
      <vt:lpstr>Work-Life Balance</vt:lpstr>
      <vt:lpstr>Work-Life Balance</vt:lpstr>
      <vt:lpstr>Work-Life Balance Example</vt:lpstr>
      <vt:lpstr>Productive Work Habits</vt:lpstr>
      <vt:lpstr>Productive Work Habits</vt:lpstr>
      <vt:lpstr>Productive Work Habits</vt:lpstr>
      <vt:lpstr>Productive Work Habits Example</vt:lpstr>
      <vt:lpstr>Employability Skills</vt:lpstr>
      <vt:lpstr>Securing &amp; Maintaining Employment</vt:lpstr>
      <vt:lpstr>Securing &amp; Maintaining Employment</vt:lpstr>
      <vt:lpstr>Securing &amp; Maintaining Employment Example</vt:lpstr>
      <vt:lpstr>Employment Advancement</vt:lpstr>
      <vt:lpstr>Employment Advancement</vt:lpstr>
      <vt:lpstr>Employment Advancement Example</vt:lpstr>
      <vt:lpstr>Terminating Employment</vt:lpstr>
      <vt:lpstr>Terminating Employment</vt:lpstr>
      <vt:lpstr>Terminating Employment</vt:lpstr>
      <vt:lpstr>Terminating Employment Example</vt:lpstr>
      <vt:lpstr>Resources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Stevie Huffaker</dc:creator>
  <cp:lastModifiedBy>DUNN, CHRISTIAN</cp:lastModifiedBy>
  <cp:revision>225</cp:revision>
  <cp:lastPrinted>2015-01-27T21:10:07Z</cp:lastPrinted>
  <dcterms:created xsi:type="dcterms:W3CDTF">2014-12-27T08:41:32Z</dcterms:created>
  <dcterms:modified xsi:type="dcterms:W3CDTF">2018-09-10T12:18:26Z</dcterms:modified>
</cp:coreProperties>
</file>