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0" r:id="rId1"/>
  </p:sldMasterIdLst>
  <p:notesMasterIdLst>
    <p:notesMasterId r:id="rId14"/>
  </p:notesMasterIdLst>
  <p:sldIdLst>
    <p:sldId id="256" r:id="rId2"/>
    <p:sldId id="260" r:id="rId3"/>
    <p:sldId id="289" r:id="rId4"/>
    <p:sldId id="293" r:id="rId5"/>
    <p:sldId id="290" r:id="rId6"/>
    <p:sldId id="294" r:id="rId7"/>
    <p:sldId id="295" r:id="rId8"/>
    <p:sldId id="296" r:id="rId9"/>
    <p:sldId id="297" r:id="rId10"/>
    <p:sldId id="285" r:id="rId11"/>
    <p:sldId id="284" r:id="rId12"/>
    <p:sldId id="29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4630" autoAdjust="0"/>
  </p:normalViewPr>
  <p:slideViewPr>
    <p:cSldViewPr snapToGrid="0">
      <p:cViewPr varScale="1">
        <p:scale>
          <a:sx n="109" d="100"/>
          <a:sy n="109" d="100"/>
        </p:scale>
        <p:origin x="552"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05CACA-AAB6-4DFA-9D39-40286B4B0B48}" type="datetimeFigureOut">
              <a:rPr lang="en-US" smtClean="0"/>
              <a:t>10/1/2018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9CD5C7-6136-4FC0-9058-FC14E366F83C}" type="slidenum">
              <a:rPr lang="en-US" smtClean="0"/>
              <a:t>‹#›</a:t>
            </a:fld>
            <a:endParaRPr lang="en-US"/>
          </a:p>
        </p:txBody>
      </p:sp>
    </p:spTree>
    <p:extLst>
      <p:ext uri="{BB962C8B-B14F-4D97-AF65-F5344CB8AC3E}">
        <p14:creationId xmlns:p14="http://schemas.microsoft.com/office/powerpoint/2010/main" val="3106021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C8CD23-AA9A-44EA-A62E-B6906AE73759}" type="datetime1">
              <a:rPr lang="en-US" smtClean="0"/>
              <a:t>10/1/2018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https://vbcourse.knowledgematters.com/assignment/startReading/132046</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451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62C7AE-E772-4C71-9A39-BB10E95A7D97}" type="datetime1">
              <a:rPr lang="en-US" smtClean="0"/>
              <a:t>10/1/2018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https://vbcourse.knowledgematters.com/assignment/startReading/132046</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48240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5D6EE1-7484-4881-876D-719E67EE9443}" type="datetime1">
              <a:rPr lang="en-US" smtClean="0"/>
              <a:t>10/1/2018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https://vbcourse.knowledgematters.com/assignment/startReading/132046</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65590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870D22-E974-4DD1-9806-3134BEBB85BF}" type="datetime1">
              <a:rPr lang="en-US" smtClean="0"/>
              <a:t>10/1/2018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https://vbcourse.knowledgematters.com/assignment/startReading/132046</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72090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03061-D117-47CF-8C03-7970D8164AB2}" type="datetime1">
              <a:rPr lang="en-US" smtClean="0"/>
              <a:t>10/1/2018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https://vbcourse.knowledgematters.com/assignment/startReading/132046</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6592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94DBF6-388E-4EF2-8285-7C827E483C4B}" type="datetime1">
              <a:rPr lang="en-US" smtClean="0"/>
              <a:t>10/1/2018</a:t>
            </a:fld>
            <a:endParaRPr lang="en-US"/>
          </a:p>
        </p:txBody>
      </p:sp>
      <p:sp>
        <p:nvSpPr>
          <p:cNvPr id="6" name="Footer Placeholder 5"/>
          <p:cNvSpPr>
            <a:spLocks noGrp="1"/>
          </p:cNvSpPr>
          <p:nvPr>
            <p:ph type="ftr" sz="quarter" idx="11"/>
          </p:nvPr>
        </p:nvSpPr>
        <p:spPr/>
        <p:txBody>
          <a:bodyPr/>
          <a:lstStyle/>
          <a:p>
            <a:r>
              <a:rPr lang="en-US" smtClean="0"/>
              <a:t>https://vbcourse.knowledgematters.com/assignment/startReading/132046</a:t>
            </a:r>
            <a:endParaRPr lang="en-US"/>
          </a:p>
        </p:txBody>
      </p:sp>
      <p:sp>
        <p:nvSpPr>
          <p:cNvPr id="7" name="Slide Number Placeholder 6"/>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170575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555A0-FF54-4B5D-80BA-D7187CD581CD}" type="datetime1">
              <a:rPr lang="en-US" smtClean="0"/>
              <a:t>10/1/2018</a:t>
            </a:fld>
            <a:endParaRPr lang="en-US"/>
          </a:p>
        </p:txBody>
      </p:sp>
      <p:sp>
        <p:nvSpPr>
          <p:cNvPr id="8" name="Footer Placeholder 7"/>
          <p:cNvSpPr>
            <a:spLocks noGrp="1"/>
          </p:cNvSpPr>
          <p:nvPr>
            <p:ph type="ftr" sz="quarter" idx="11"/>
          </p:nvPr>
        </p:nvSpPr>
        <p:spPr/>
        <p:txBody>
          <a:bodyPr/>
          <a:lstStyle/>
          <a:p>
            <a:r>
              <a:rPr lang="en-US" smtClean="0"/>
              <a:t>https://vbcourse.knowledgematters.com/assignment/startReading/132046</a:t>
            </a:r>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600509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52D592-44AE-43CF-BEB1-E2BC08D81EED}" type="datetime1">
              <a:rPr lang="en-US" smtClean="0"/>
              <a:t>10/1/2018</a:t>
            </a:fld>
            <a:endParaRPr lang="en-US"/>
          </a:p>
        </p:txBody>
      </p:sp>
      <p:sp>
        <p:nvSpPr>
          <p:cNvPr id="4" name="Footer Placeholder 3"/>
          <p:cNvSpPr>
            <a:spLocks noGrp="1"/>
          </p:cNvSpPr>
          <p:nvPr>
            <p:ph type="ftr" sz="quarter" idx="11"/>
          </p:nvPr>
        </p:nvSpPr>
        <p:spPr/>
        <p:txBody>
          <a:bodyPr/>
          <a:lstStyle/>
          <a:p>
            <a:r>
              <a:rPr lang="en-US" smtClean="0"/>
              <a:t>https://vbcourse.knowledgematters.com/assignment/startReading/132046</a:t>
            </a:r>
            <a:endParaRPr lang="en-US"/>
          </a:p>
        </p:txBody>
      </p:sp>
      <p:sp>
        <p:nvSpPr>
          <p:cNvPr id="5" name="Slide Number Placeholder 4"/>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92946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99FC16E-2AD3-487C-B1BE-B1945CA7453B}" type="datetime1">
              <a:rPr lang="en-US" smtClean="0"/>
              <a:t>10/1/2018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https://vbcourse.knowledgematters.com/assignment/startReading/132046</a:t>
            </a:r>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80369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F6CFB57-D310-4E9F-9791-74E1A734A5D8}" type="datetime1">
              <a:rPr lang="en-US" smtClean="0"/>
              <a:t>10/1/2018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https://vbcourse.knowledgematters.com/assignment/startReading/132046</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419242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2FA29428-B81E-4684-9EA3-836D219B3714}" type="datetime1">
              <a:rPr lang="en-US" smtClean="0"/>
              <a:t>10/1/2018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https://vbcourse.knowledgematters.com/assignment/startReading/132046</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165612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54E12D3-668A-4E80-ABCC-7352C183AAD4}" type="datetime1">
              <a:rPr lang="en-US" smtClean="0"/>
              <a:t>10/1/2018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https://vbcourse.knowledgematters.com/assignment/startReading/132046</a:t>
            </a: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B47D196-7BD4-4BB1-80F8-6216859F8A0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555644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Management Accounting</a:t>
            </a:r>
          </a:p>
        </p:txBody>
      </p:sp>
      <p:sp>
        <p:nvSpPr>
          <p:cNvPr id="3" name="Subtitle 2"/>
          <p:cNvSpPr>
            <a:spLocks noGrp="1"/>
          </p:cNvSpPr>
          <p:nvPr>
            <p:ph type="subTitle" idx="1"/>
          </p:nvPr>
        </p:nvSpPr>
        <p:spPr>
          <a:xfrm>
            <a:off x="1100051" y="4455620"/>
            <a:ext cx="10058400" cy="1879079"/>
          </a:xfrm>
        </p:spPr>
        <p:txBody>
          <a:bodyPr>
            <a:normAutofit/>
          </a:bodyPr>
          <a:lstStyle/>
          <a:p>
            <a:r>
              <a:rPr lang="en-US" dirty="0"/>
              <a:t>Accounting plays a large role in management. It’s the way in which you as a manager can track the financial health of your business. On a larger scale, accounting is what helps your company determine whether it will turn a profit, remain profitable, and ultimately stay in business. </a:t>
            </a:r>
            <a:endParaRPr lang="en-US" b="1" dirty="0"/>
          </a:p>
        </p:txBody>
      </p:sp>
      <p:sp>
        <p:nvSpPr>
          <p:cNvPr id="4" name="Footer Placeholder 3"/>
          <p:cNvSpPr>
            <a:spLocks noGrp="1"/>
          </p:cNvSpPr>
          <p:nvPr>
            <p:ph type="ftr" sz="quarter" idx="11"/>
          </p:nvPr>
        </p:nvSpPr>
        <p:spPr/>
        <p:txBody>
          <a:bodyPr/>
          <a:lstStyle/>
          <a:p>
            <a:r>
              <a:rPr lang="en-US" smtClean="0"/>
              <a:t>https://vbcourse.knowledgematters.com/assignment/startReading/132046</a:t>
            </a:r>
            <a:endParaRPr lang="en-US" dirty="0"/>
          </a:p>
        </p:txBody>
      </p:sp>
    </p:spTree>
    <p:extLst>
      <p:ext uri="{BB962C8B-B14F-4D97-AF65-F5344CB8AC3E}">
        <p14:creationId xmlns:p14="http://schemas.microsoft.com/office/powerpoint/2010/main" val="418431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554485" y="1750487"/>
            <a:ext cx="11086204" cy="4634807"/>
          </a:xfrm>
        </p:spPr>
        <p:txBody>
          <a:bodyPr>
            <a:noAutofit/>
          </a:bodyPr>
          <a:lstStyle/>
          <a:p>
            <a:r>
              <a:rPr lang="en-US" sz="2400" b="1" dirty="0" smtClean="0"/>
              <a:t>Assets: Resources that either have value or can be used to produce something of value.</a:t>
            </a:r>
          </a:p>
          <a:p>
            <a:r>
              <a:rPr lang="en-US" sz="200" b="1" dirty="0" smtClean="0"/>
              <a:t/>
            </a:r>
            <a:br>
              <a:rPr lang="en-US" sz="200" b="1" dirty="0" smtClean="0"/>
            </a:br>
            <a:r>
              <a:rPr lang="en-US" sz="2400" b="1" dirty="0" smtClean="0"/>
              <a:t>Balance sheet: A statement that highlights what a business owes (liabilities), what a business owns (assets), and how much shareholder equity (profits) exists at the time the balance sheet was generated.</a:t>
            </a:r>
          </a:p>
          <a:p>
            <a:r>
              <a:rPr lang="en-US" sz="2400" b="1" dirty="0" smtClean="0"/>
              <a:t>Cost of goods sold: What the company needed to spend (payments to suppliers, etc.) in order to generate its net sales. </a:t>
            </a:r>
          </a:p>
          <a:p>
            <a:r>
              <a:rPr lang="en-US" sz="2400" b="1" dirty="0" smtClean="0"/>
              <a:t>Expenses: The money going out of the business. An expense could include money spent on raw materials, machinery (like laptops), and especially employee salaries and benefits (such as health insurance).</a:t>
            </a:r>
          </a:p>
          <a:p>
            <a:r>
              <a:rPr lang="en-US" sz="2400" b="1" dirty="0" smtClean="0"/>
              <a:t>Gross margin: A company’s net sales minus the cost of goods sold.</a:t>
            </a:r>
          </a:p>
        </p:txBody>
      </p:sp>
      <p:sp>
        <p:nvSpPr>
          <p:cNvPr id="3" name="Footer Placeholder 2"/>
          <p:cNvSpPr>
            <a:spLocks noGrp="1"/>
          </p:cNvSpPr>
          <p:nvPr>
            <p:ph type="ftr" sz="quarter" idx="11"/>
          </p:nvPr>
        </p:nvSpPr>
        <p:spPr/>
        <p:txBody>
          <a:bodyPr/>
          <a:lstStyle/>
          <a:p>
            <a:r>
              <a:rPr lang="en-US" smtClean="0"/>
              <a:t>https://vbcourse.knowledgematters.com/assignment/startReading/132046</a:t>
            </a:r>
            <a:endParaRPr lang="en-US"/>
          </a:p>
        </p:txBody>
      </p:sp>
    </p:spTree>
    <p:extLst>
      <p:ext uri="{BB962C8B-B14F-4D97-AF65-F5344CB8AC3E}">
        <p14:creationId xmlns:p14="http://schemas.microsoft.com/office/powerpoint/2010/main" val="311891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687524" y="1768879"/>
            <a:ext cx="11086204" cy="4634807"/>
          </a:xfrm>
        </p:spPr>
        <p:txBody>
          <a:bodyPr>
            <a:noAutofit/>
          </a:bodyPr>
          <a:lstStyle/>
          <a:p>
            <a:r>
              <a:rPr lang="en-US" sz="2400" b="1" dirty="0"/>
              <a:t>Gross profit: Profit before taxes are paid</a:t>
            </a:r>
            <a:r>
              <a:rPr lang="en-US" sz="2400" b="1" dirty="0" smtClean="0"/>
              <a:t>.</a:t>
            </a:r>
          </a:p>
          <a:p>
            <a:r>
              <a:rPr lang="en-US" sz="200" b="1" dirty="0"/>
              <a:t/>
            </a:r>
            <a:br>
              <a:rPr lang="en-US" sz="200" b="1" dirty="0"/>
            </a:br>
            <a:r>
              <a:rPr lang="en-US" sz="2400" b="1" dirty="0"/>
              <a:t>Income statement: A summary of the money a company brought in (revenue), what it paid out (expenses), and the difference (profit</a:t>
            </a:r>
            <a:r>
              <a:rPr lang="en-US" sz="2400" b="1" dirty="0" smtClean="0"/>
              <a:t>).</a:t>
            </a:r>
          </a:p>
          <a:p>
            <a:r>
              <a:rPr lang="en-US" sz="200" b="1" dirty="0"/>
              <a:t/>
            </a:r>
            <a:br>
              <a:rPr lang="en-US" sz="200" b="1" dirty="0"/>
            </a:br>
            <a:r>
              <a:rPr lang="en-US" sz="2400" b="1" dirty="0"/>
              <a:t>Intangible asset: Something you can’t touch but still provides business value to your company</a:t>
            </a:r>
            <a:r>
              <a:rPr lang="en-US" sz="2400" b="1" dirty="0" smtClean="0"/>
              <a:t>.</a:t>
            </a:r>
          </a:p>
          <a:p>
            <a:r>
              <a:rPr lang="en-US" sz="200" b="1" dirty="0"/>
              <a:t/>
            </a:r>
            <a:br>
              <a:rPr lang="en-US" sz="200" b="1" dirty="0"/>
            </a:br>
            <a:r>
              <a:rPr lang="en-US" sz="2400" b="1" dirty="0"/>
              <a:t>Liability: An obligation of the company to pay someone else for products or services rendered in the past</a:t>
            </a:r>
            <a:r>
              <a:rPr lang="en-US" sz="2400" b="1" dirty="0" smtClean="0"/>
              <a:t>.</a:t>
            </a:r>
          </a:p>
          <a:p>
            <a:r>
              <a:rPr lang="en-US" sz="200" b="1" dirty="0"/>
              <a:t/>
            </a:r>
            <a:br>
              <a:rPr lang="en-US" sz="200" b="1" dirty="0"/>
            </a:br>
            <a:r>
              <a:rPr lang="en-US" sz="2400" b="1" dirty="0"/>
              <a:t>Net income (or net profit): A figure that indicates whether and how profitable the company has been during the reporting period (fiscal year</a:t>
            </a:r>
            <a:r>
              <a:rPr lang="en-US" sz="2400" b="1" dirty="0" smtClean="0"/>
              <a:t>).</a:t>
            </a:r>
          </a:p>
          <a:p>
            <a:r>
              <a:rPr lang="en-US" sz="200" b="1" dirty="0"/>
              <a:t/>
            </a:r>
            <a:br>
              <a:rPr lang="en-US" sz="200" b="1" dirty="0"/>
            </a:br>
            <a:r>
              <a:rPr lang="en-US" sz="2400" b="1" dirty="0"/>
              <a:t>Owner’s equity (or owner’s capital): What’s left to the business owner once the company has paid all its debts. </a:t>
            </a:r>
            <a:br>
              <a:rPr lang="en-US" sz="2400" b="1" dirty="0"/>
            </a:br>
            <a:endParaRPr lang="en-US" sz="2400" b="1" dirty="0"/>
          </a:p>
        </p:txBody>
      </p:sp>
      <p:sp>
        <p:nvSpPr>
          <p:cNvPr id="3" name="Footer Placeholder 2"/>
          <p:cNvSpPr>
            <a:spLocks noGrp="1"/>
          </p:cNvSpPr>
          <p:nvPr>
            <p:ph type="ftr" sz="quarter" idx="11"/>
          </p:nvPr>
        </p:nvSpPr>
        <p:spPr/>
        <p:txBody>
          <a:bodyPr/>
          <a:lstStyle/>
          <a:p>
            <a:r>
              <a:rPr lang="en-US" smtClean="0"/>
              <a:t>https://vbcourse.knowledgematters.com/assignment/startReading/132046</a:t>
            </a:r>
            <a:endParaRPr lang="en-US"/>
          </a:p>
        </p:txBody>
      </p:sp>
    </p:spTree>
    <p:extLst>
      <p:ext uri="{BB962C8B-B14F-4D97-AF65-F5344CB8AC3E}">
        <p14:creationId xmlns:p14="http://schemas.microsoft.com/office/powerpoint/2010/main" val="1160284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554485" y="1824978"/>
            <a:ext cx="11086204" cy="4634807"/>
          </a:xfrm>
        </p:spPr>
        <p:txBody>
          <a:bodyPr>
            <a:noAutofit/>
          </a:bodyPr>
          <a:lstStyle/>
          <a:p>
            <a:r>
              <a:rPr lang="en-US" sz="2400" b="1" dirty="0"/>
              <a:t>Profit: A business’s revenue minus expenses</a:t>
            </a:r>
            <a:r>
              <a:rPr lang="en-US" sz="2400" b="1" dirty="0" smtClean="0"/>
              <a:t>.</a:t>
            </a:r>
          </a:p>
          <a:p>
            <a:r>
              <a:rPr lang="en-US" sz="2400" b="1" dirty="0"/>
              <a:t/>
            </a:r>
            <a:br>
              <a:rPr lang="en-US" sz="2400" b="1" dirty="0"/>
            </a:br>
            <a:r>
              <a:rPr lang="en-US" sz="2400" b="1" dirty="0"/>
              <a:t>Profit margin: The company’s net income divided by net sales</a:t>
            </a:r>
            <a:r>
              <a:rPr lang="en-US" sz="2400" b="1" dirty="0" smtClean="0"/>
              <a:t>.</a:t>
            </a:r>
          </a:p>
          <a:p>
            <a:r>
              <a:rPr lang="en-US" sz="2400" b="1" dirty="0"/>
              <a:t/>
            </a:r>
            <a:br>
              <a:rPr lang="en-US" sz="2400" b="1" dirty="0"/>
            </a:br>
            <a:r>
              <a:rPr lang="en-US" sz="2400" b="1" dirty="0"/>
              <a:t>Revenue: The amount of money (or income) that a company gets from its customers</a:t>
            </a:r>
            <a:r>
              <a:rPr lang="en-US" sz="2400" b="1" dirty="0" smtClean="0"/>
              <a:t>.</a:t>
            </a:r>
          </a:p>
          <a:p>
            <a:r>
              <a:rPr lang="en-US" sz="2400" b="1" dirty="0"/>
              <a:t/>
            </a:r>
            <a:br>
              <a:rPr lang="en-US" sz="2400" b="1" dirty="0"/>
            </a:br>
            <a:r>
              <a:rPr lang="en-US" sz="2400" b="1" dirty="0"/>
              <a:t>Tangible asset: Something you can touch, like your company’s building or the products in inventory. </a:t>
            </a:r>
            <a:endParaRPr lang="en-US" sz="2400" b="1" dirty="0" smtClean="0"/>
          </a:p>
        </p:txBody>
      </p:sp>
      <p:sp>
        <p:nvSpPr>
          <p:cNvPr id="3" name="Footer Placeholder 2"/>
          <p:cNvSpPr>
            <a:spLocks noGrp="1"/>
          </p:cNvSpPr>
          <p:nvPr>
            <p:ph type="ftr" sz="quarter" idx="11"/>
          </p:nvPr>
        </p:nvSpPr>
        <p:spPr/>
        <p:txBody>
          <a:bodyPr/>
          <a:lstStyle/>
          <a:p>
            <a:r>
              <a:rPr lang="en-US" smtClean="0"/>
              <a:t>https://vbcourse.knowledgematters.com/assignment/startReading/132046</a:t>
            </a:r>
            <a:endParaRPr lang="en-US"/>
          </a:p>
        </p:txBody>
      </p:sp>
    </p:spTree>
    <p:extLst>
      <p:ext uri="{BB962C8B-B14F-4D97-AF65-F5344CB8AC3E}">
        <p14:creationId xmlns:p14="http://schemas.microsoft.com/office/powerpoint/2010/main" val="268360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b="1" dirty="0"/>
              <a:t/>
            </a:r>
            <a:br>
              <a:rPr lang="en-US" sz="7200" b="1" dirty="0"/>
            </a:br>
            <a:r>
              <a:rPr lang="en-US" sz="7200" b="1" dirty="0"/>
              <a:t>Revenue, expenses, and profit</a:t>
            </a:r>
          </a:p>
        </p:txBody>
      </p:sp>
      <p:sp>
        <p:nvSpPr>
          <p:cNvPr id="3" name="Content Placeholder 2"/>
          <p:cNvSpPr>
            <a:spLocks noGrp="1"/>
          </p:cNvSpPr>
          <p:nvPr>
            <p:ph idx="1"/>
          </p:nvPr>
        </p:nvSpPr>
        <p:spPr>
          <a:xfrm>
            <a:off x="159520" y="1649438"/>
            <a:ext cx="11876134" cy="4707400"/>
          </a:xfrm>
        </p:spPr>
        <p:txBody>
          <a:bodyPr>
            <a:noAutofit/>
          </a:bodyPr>
          <a:lstStyle/>
          <a:p>
            <a:pPr>
              <a:lnSpc>
                <a:spcPct val="120000"/>
              </a:lnSpc>
            </a:pPr>
            <a:endParaRPr lang="en-US" sz="100" dirty="0" smtClean="0"/>
          </a:p>
          <a:p>
            <a:r>
              <a:rPr lang="en-US" b="1" dirty="0"/>
              <a:t>All accounting begins with </a:t>
            </a:r>
            <a:r>
              <a:rPr lang="en-US"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revenue, which is defined as the amount of money (or income) that a company gets from its customers. </a:t>
            </a:r>
            <a:r>
              <a:rPr lang="en-US" b="1" dirty="0"/>
              <a:t>This is money coming into the business, what accountants sometimes call the company’s top line. Usually a company derives revenue from selling products or services to its customers. In some cases a business will get revenue from other means, such as from royalties or interest from its various investments. For example, an electronics company might generate $10 million in annual revenue, with $3 million of that revenue from licensing its intellectual property to build special switches for medical devices</a:t>
            </a:r>
            <a:r>
              <a:rPr lang="en-US" b="1" dirty="0" smtClean="0"/>
              <a:t>.</a:t>
            </a:r>
            <a:endParaRPr lang="en-US" b="1" dirty="0"/>
          </a:p>
          <a:p>
            <a:r>
              <a:rPr lang="en-US" b="1" dirty="0"/>
              <a:t>While revenue is money coming into the business, an </a:t>
            </a:r>
            <a:r>
              <a:rPr lang="en-US"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expense is money going out of the business. </a:t>
            </a:r>
            <a:r>
              <a:rPr lang="en-US" b="1" dirty="0"/>
              <a:t>Expenses include money spent on raw materials, machinery (like laptops), and especially employee salaries and benefits (such as health insurance). It might also include expenses related to entertaining clients and prospects, such as business meetings.</a:t>
            </a:r>
          </a:p>
          <a:p>
            <a:r>
              <a:rPr lang="en-US"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Expenses are subtracted from revenue to arrive at a company’s profit. </a:t>
            </a:r>
            <a:r>
              <a:rPr lang="en-US" b="1" dirty="0"/>
              <a:t>This is what accountants refer to as the company’s bottom line. </a:t>
            </a:r>
          </a:p>
          <a:p>
            <a:r>
              <a:rPr lang="en-US" b="1" dirty="0"/>
              <a:t>Note that a company’s accounting needs to take local, state, and federal taxes into account. </a:t>
            </a:r>
            <a:r>
              <a:rPr 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Gross profit is profit before taxes have been paid, while net profit (also known as net income) is profit after taxes have been paid.  </a:t>
            </a:r>
            <a:endParaRPr lang="en-US" b="1" dirty="0"/>
          </a:p>
          <a:p>
            <a:endParaRPr lang="en-US" dirty="0"/>
          </a:p>
        </p:txBody>
      </p:sp>
      <p:sp>
        <p:nvSpPr>
          <p:cNvPr id="4" name="Footer Placeholder 3"/>
          <p:cNvSpPr>
            <a:spLocks noGrp="1"/>
          </p:cNvSpPr>
          <p:nvPr>
            <p:ph type="ftr" sz="quarter" idx="11"/>
          </p:nvPr>
        </p:nvSpPr>
        <p:spPr/>
        <p:txBody>
          <a:bodyPr/>
          <a:lstStyle/>
          <a:p>
            <a:r>
              <a:rPr lang="en-US" smtClean="0"/>
              <a:t>https://vbcourse.knowledgematters.com/assignment/startReading/132046</a:t>
            </a:r>
            <a:endParaRPr lang="en-US"/>
          </a:p>
        </p:txBody>
      </p:sp>
    </p:spTree>
    <p:extLst>
      <p:ext uri="{BB962C8B-B14F-4D97-AF65-F5344CB8AC3E}">
        <p14:creationId xmlns:p14="http://schemas.microsoft.com/office/powerpoint/2010/main" val="2549178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200" b="1" dirty="0"/>
              <a:t/>
            </a:r>
            <a:br>
              <a:rPr lang="en-US" sz="7200" b="1" dirty="0"/>
            </a:br>
            <a:r>
              <a:rPr lang="en-US" sz="7200" b="1" dirty="0"/>
              <a:t>Assets and liabilities</a:t>
            </a:r>
          </a:p>
        </p:txBody>
      </p:sp>
      <p:sp>
        <p:nvSpPr>
          <p:cNvPr id="3" name="Content Placeholder 2"/>
          <p:cNvSpPr>
            <a:spLocks noGrp="1"/>
          </p:cNvSpPr>
          <p:nvPr>
            <p:ph idx="1"/>
          </p:nvPr>
        </p:nvSpPr>
        <p:spPr>
          <a:xfrm>
            <a:off x="482020" y="1737360"/>
            <a:ext cx="11288919" cy="4559504"/>
          </a:xfrm>
        </p:spPr>
        <p:txBody>
          <a:bodyPr>
            <a:noAutofit/>
          </a:bodyPr>
          <a:lstStyle/>
          <a:p>
            <a:pPr>
              <a:lnSpc>
                <a:spcPct val="120000"/>
              </a:lnSpc>
            </a:pPr>
            <a:endParaRPr lang="en-US" sz="100" dirty="0" smtClean="0"/>
          </a:p>
          <a:p>
            <a:r>
              <a:rPr lang="en-US"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Every company has resources that either have value or can be used to produce something of value. These are known as the company’s assets. There are two types of assets: tangible assets and intangible assets. A tangible asset is something you can touch, like your company’s building or the products in inventory. An intangible asset is something you can’t touch but still provides your company business value, such as software that your company produces.</a:t>
            </a:r>
            <a:r>
              <a:rPr lang="en-US" b="1" u="sng" dirty="0"/>
              <a:t> </a:t>
            </a:r>
            <a:r>
              <a:rPr lang="en-US" b="1" dirty="0"/>
              <a:t>Assets are typically recorded on the left side of an accounting ledger.</a:t>
            </a:r>
          </a:p>
          <a:p>
            <a:r>
              <a:rPr lang="en-US" b="1" dirty="0"/>
              <a:t>A company also has liabilities (or debts). </a:t>
            </a:r>
            <a:r>
              <a:rPr lang="en-US"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A liability is an obligation of the company to pay someone else for products or services rendered in the past. </a:t>
            </a:r>
            <a:r>
              <a:rPr lang="en-US" b="1" dirty="0"/>
              <a:t>Liabilities might include things like employee salaries, employee benefits, utilities, taxes, money owed to suppliers, and loans.</a:t>
            </a:r>
          </a:p>
          <a:p>
            <a:r>
              <a:rPr lang="en-US"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Owner’s equity (or owner’s capital) is what’s left to the business owner once the company has paid all its debts.</a:t>
            </a:r>
            <a:r>
              <a:rPr lang="en-US" b="1" u="sng" dirty="0"/>
              <a:t> </a:t>
            </a:r>
          </a:p>
        </p:txBody>
      </p:sp>
      <p:sp>
        <p:nvSpPr>
          <p:cNvPr id="4" name="Footer Placeholder 3"/>
          <p:cNvSpPr>
            <a:spLocks noGrp="1"/>
          </p:cNvSpPr>
          <p:nvPr>
            <p:ph type="ftr" sz="quarter" idx="11"/>
          </p:nvPr>
        </p:nvSpPr>
        <p:spPr/>
        <p:txBody>
          <a:bodyPr/>
          <a:lstStyle/>
          <a:p>
            <a:r>
              <a:rPr lang="en-US" smtClean="0"/>
              <a:t>https://vbcourse.knowledgematters.com/assignment/startReading/132046</a:t>
            </a:r>
            <a:endParaRPr lang="en-US"/>
          </a:p>
        </p:txBody>
      </p:sp>
    </p:spTree>
    <p:extLst>
      <p:ext uri="{BB962C8B-B14F-4D97-AF65-F5344CB8AC3E}">
        <p14:creationId xmlns:p14="http://schemas.microsoft.com/office/powerpoint/2010/main" val="3401067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200" b="1" dirty="0"/>
              <a:t/>
            </a:r>
            <a:br>
              <a:rPr lang="en-US" sz="7200" b="1" dirty="0"/>
            </a:br>
            <a:r>
              <a:rPr lang="en-US" sz="7200" b="1" dirty="0"/>
              <a:t>Assets and liabilities</a:t>
            </a:r>
          </a:p>
        </p:txBody>
      </p:sp>
      <p:sp>
        <p:nvSpPr>
          <p:cNvPr id="3" name="Content Placeholder 2"/>
          <p:cNvSpPr>
            <a:spLocks noGrp="1"/>
          </p:cNvSpPr>
          <p:nvPr>
            <p:ph idx="1"/>
          </p:nvPr>
        </p:nvSpPr>
        <p:spPr>
          <a:xfrm>
            <a:off x="453127" y="2089052"/>
            <a:ext cx="11288919" cy="3362178"/>
          </a:xfrm>
        </p:spPr>
        <p:txBody>
          <a:bodyPr>
            <a:noAutofit/>
          </a:bodyPr>
          <a:lstStyle/>
          <a:p>
            <a:pPr>
              <a:lnSpc>
                <a:spcPct val="120000"/>
              </a:lnSpc>
            </a:pPr>
            <a:endParaRPr lang="en-US" sz="100" dirty="0" smtClean="0"/>
          </a:p>
          <a:p>
            <a:r>
              <a:rPr lang="en-US" b="1" dirty="0"/>
              <a:t>Financial accounting ties the concepts of assets, liabilities, and owner’s capital together in a mathematical formula known as the accounting equation</a:t>
            </a:r>
            <a:r>
              <a:rPr lang="en-US" b="1" dirty="0" smtClean="0"/>
              <a:t>:</a:t>
            </a:r>
            <a:endParaRPr lang="en-US" b="1" dirty="0"/>
          </a:p>
          <a:p>
            <a:r>
              <a:rPr lang="en-US" b="1" dirty="0"/>
              <a:t>assets = liabilities + owner’s equity (capital)</a:t>
            </a:r>
          </a:p>
          <a:p>
            <a:r>
              <a:rPr lang="en-US" b="1" dirty="0" smtClean="0"/>
              <a:t>This </a:t>
            </a:r>
            <a:r>
              <a:rPr lang="en-US" b="1" dirty="0"/>
              <a:t>equation forms the basis of double-entry bookkeeping. As the name implies, you make an entry twice, on each “side” of your accounting books (ledger). </a:t>
            </a:r>
            <a:endParaRPr lang="en-US" b="1" dirty="0" smtClean="0"/>
          </a:p>
          <a:p>
            <a:r>
              <a:rPr lang="en-US" b="1" dirty="0" smtClean="0"/>
              <a:t>For </a:t>
            </a:r>
            <a:r>
              <a:rPr lang="en-US" b="1" dirty="0"/>
              <a:t>example, if you buy a car for the business and it costs $18,000, you’d have an $18,000 debit in the vehicle account and an $18,000 credit in the accounts payable account. The point is to make sure the books are balanced.</a:t>
            </a:r>
          </a:p>
        </p:txBody>
      </p:sp>
      <p:sp>
        <p:nvSpPr>
          <p:cNvPr id="4" name="Footer Placeholder 3"/>
          <p:cNvSpPr>
            <a:spLocks noGrp="1"/>
          </p:cNvSpPr>
          <p:nvPr>
            <p:ph type="ftr" sz="quarter" idx="11"/>
          </p:nvPr>
        </p:nvSpPr>
        <p:spPr/>
        <p:txBody>
          <a:bodyPr/>
          <a:lstStyle/>
          <a:p>
            <a:r>
              <a:rPr lang="en-US" smtClean="0"/>
              <a:t>https://vbcourse.knowledgematters.com/assignment/startReading/132046</a:t>
            </a:r>
            <a:endParaRPr lang="en-US"/>
          </a:p>
        </p:txBody>
      </p:sp>
    </p:spTree>
    <p:extLst>
      <p:ext uri="{BB962C8B-B14F-4D97-AF65-F5344CB8AC3E}">
        <p14:creationId xmlns:p14="http://schemas.microsoft.com/office/powerpoint/2010/main" val="2794868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b="1" dirty="0"/>
              <a:t/>
            </a:r>
            <a:br>
              <a:rPr lang="en-US" sz="7200" b="1" dirty="0"/>
            </a:br>
            <a:r>
              <a:rPr lang="en-US" sz="7200" b="1" dirty="0"/>
              <a:t>What is an income statement, and how do managers use it?</a:t>
            </a:r>
          </a:p>
        </p:txBody>
      </p:sp>
      <p:sp>
        <p:nvSpPr>
          <p:cNvPr id="3" name="Content Placeholder 2"/>
          <p:cNvSpPr>
            <a:spLocks noGrp="1"/>
          </p:cNvSpPr>
          <p:nvPr>
            <p:ph idx="1"/>
          </p:nvPr>
        </p:nvSpPr>
        <p:spPr>
          <a:xfrm>
            <a:off x="473228" y="1904413"/>
            <a:ext cx="11288919" cy="4241409"/>
          </a:xfrm>
        </p:spPr>
        <p:txBody>
          <a:bodyPr>
            <a:noAutofit/>
          </a:bodyPr>
          <a:lstStyle/>
          <a:p>
            <a:pPr>
              <a:lnSpc>
                <a:spcPct val="120000"/>
              </a:lnSpc>
            </a:pPr>
            <a:endParaRPr lang="en-US" sz="100" dirty="0" smtClean="0"/>
          </a:p>
          <a:p>
            <a:r>
              <a:rPr lang="en-US"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 income statement is a summary of the money a company brought in (revenue) and what it paid out (expenses). </a:t>
            </a:r>
            <a:r>
              <a:rPr lang="en-US" b="1" dirty="0"/>
              <a:t>The idea is to track cash flow, whether it is positive (the company is turning a profit and is “in the black”) or negative (the company is losing money and is “in the red”). In other words, the income statement is designed to measure a company’s financial performance over a certain period of time.</a:t>
            </a:r>
          </a:p>
          <a:p>
            <a:r>
              <a:rPr lang="en-US" b="1" dirty="0"/>
              <a:t>Income statements have two parts: operating and </a:t>
            </a:r>
            <a:r>
              <a:rPr lang="en-US" b="1" dirty="0" err="1"/>
              <a:t>nonoperating</a:t>
            </a:r>
            <a:r>
              <a:rPr lang="en-US" b="1" dirty="0"/>
              <a:t> sections. </a:t>
            </a:r>
            <a:r>
              <a:rPr lang="en-US"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 operating items section contains revenue and expenses information related to the company’s operations. </a:t>
            </a:r>
            <a:r>
              <a:rPr lang="en-US" b="1" dirty="0"/>
              <a:t>For example, if a company manufactures basketballs, the operating items include the supplies and manpower required to produce the basketballs.</a:t>
            </a:r>
          </a:p>
          <a:p>
            <a:r>
              <a:rPr lang="en-US"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 </a:t>
            </a:r>
            <a:r>
              <a:rPr lang="en-US" b="1" u="sng" dirty="0" err="1">
                <a:ln w="10160">
                  <a:solidFill>
                    <a:schemeClr val="accent5"/>
                  </a:solidFill>
                  <a:prstDash val="solid"/>
                </a:ln>
                <a:solidFill>
                  <a:srgbClr val="FFFFFF"/>
                </a:solidFill>
                <a:effectLst>
                  <a:outerShdw blurRad="38100" dist="22860" dir="5400000" algn="tl" rotWithShape="0">
                    <a:srgbClr val="000000">
                      <a:alpha val="30000"/>
                    </a:srgbClr>
                  </a:outerShdw>
                </a:effectLst>
              </a:rPr>
              <a:t>nonoperating</a:t>
            </a:r>
            <a:r>
              <a:rPr lang="en-US"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 items section is where the company reports income and expenses not directly related to the company’s normal operations.</a:t>
            </a:r>
            <a:r>
              <a:rPr lang="en-US" b="1" dirty="0"/>
              <a:t> For example, if the basketball company sold some adjoining property to a Starbucks, that would constitute </a:t>
            </a:r>
            <a:r>
              <a:rPr lang="en-US" b="1" dirty="0" err="1"/>
              <a:t>nonoperating</a:t>
            </a:r>
            <a:r>
              <a:rPr lang="en-US" b="1" dirty="0"/>
              <a:t> income on the company’s income statement.  </a:t>
            </a:r>
          </a:p>
        </p:txBody>
      </p:sp>
      <p:sp>
        <p:nvSpPr>
          <p:cNvPr id="4" name="Footer Placeholder 3"/>
          <p:cNvSpPr>
            <a:spLocks noGrp="1"/>
          </p:cNvSpPr>
          <p:nvPr>
            <p:ph type="ftr" sz="quarter" idx="11"/>
          </p:nvPr>
        </p:nvSpPr>
        <p:spPr/>
        <p:txBody>
          <a:bodyPr/>
          <a:lstStyle/>
          <a:p>
            <a:r>
              <a:rPr lang="en-US" smtClean="0"/>
              <a:t>https://vbcourse.knowledgematters.com/assignment/startReading/132046</a:t>
            </a:r>
            <a:endParaRPr lang="en-US" dirty="0"/>
          </a:p>
        </p:txBody>
      </p:sp>
    </p:spTree>
    <p:extLst>
      <p:ext uri="{BB962C8B-B14F-4D97-AF65-F5344CB8AC3E}">
        <p14:creationId xmlns:p14="http://schemas.microsoft.com/office/powerpoint/2010/main" val="463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b="1" dirty="0"/>
              <a:t/>
            </a:r>
            <a:br>
              <a:rPr lang="en-US" sz="7200" b="1" dirty="0"/>
            </a:br>
            <a:r>
              <a:rPr lang="en-US" sz="7200" b="1" dirty="0"/>
              <a:t>What is an income statement, and how do managers use it?</a:t>
            </a:r>
          </a:p>
        </p:txBody>
      </p:sp>
      <p:sp>
        <p:nvSpPr>
          <p:cNvPr id="4" name="Footer Placeholder 3"/>
          <p:cNvSpPr>
            <a:spLocks noGrp="1"/>
          </p:cNvSpPr>
          <p:nvPr>
            <p:ph type="ftr" sz="quarter" idx="11"/>
          </p:nvPr>
        </p:nvSpPr>
        <p:spPr/>
        <p:txBody>
          <a:bodyPr/>
          <a:lstStyle/>
          <a:p>
            <a:r>
              <a:rPr lang="en-US" smtClean="0"/>
              <a:t>https://vbcourse.knowledgematters.com/assignment/startReading/132046</a:t>
            </a:r>
            <a:endParaRPr lang="en-US" dirty="0"/>
          </a:p>
        </p:txBody>
      </p:sp>
      <p:pic>
        <p:nvPicPr>
          <p:cNvPr id="8" name="Picture 7"/>
          <p:cNvPicPr>
            <a:picLocks noChangeAspect="1"/>
          </p:cNvPicPr>
          <p:nvPr/>
        </p:nvPicPr>
        <p:blipFill>
          <a:blip r:embed="rId2"/>
          <a:stretch>
            <a:fillRect/>
          </a:stretch>
        </p:blipFill>
        <p:spPr>
          <a:xfrm>
            <a:off x="2757855" y="1953064"/>
            <a:ext cx="6350977" cy="4291016"/>
          </a:xfrm>
          <a:prstGeom prst="rect">
            <a:avLst/>
          </a:prstGeom>
        </p:spPr>
      </p:pic>
    </p:spTree>
    <p:extLst>
      <p:ext uri="{BB962C8B-B14F-4D97-AF65-F5344CB8AC3E}">
        <p14:creationId xmlns:p14="http://schemas.microsoft.com/office/powerpoint/2010/main" val="3074439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b="1" dirty="0"/>
              <a:t/>
            </a:r>
            <a:br>
              <a:rPr lang="en-US" sz="7200" b="1" dirty="0"/>
            </a:br>
            <a:r>
              <a:rPr lang="en-US" sz="7200" b="1" dirty="0"/>
              <a:t>What is a balance sheet, and how do managers use it</a:t>
            </a:r>
            <a:r>
              <a:rPr lang="en-US" sz="7200" b="1" dirty="0" smtClean="0"/>
              <a:t>?</a:t>
            </a:r>
            <a:endParaRPr lang="en-US" sz="7200" b="1" dirty="0"/>
          </a:p>
        </p:txBody>
      </p:sp>
      <p:sp>
        <p:nvSpPr>
          <p:cNvPr id="3" name="Content Placeholder 2"/>
          <p:cNvSpPr>
            <a:spLocks noGrp="1"/>
          </p:cNvSpPr>
          <p:nvPr>
            <p:ph idx="1"/>
          </p:nvPr>
        </p:nvSpPr>
        <p:spPr>
          <a:xfrm>
            <a:off x="473228" y="1904413"/>
            <a:ext cx="11288919" cy="4241409"/>
          </a:xfrm>
        </p:spPr>
        <p:txBody>
          <a:bodyPr>
            <a:noAutofit/>
          </a:bodyPr>
          <a:lstStyle/>
          <a:p>
            <a:pPr>
              <a:lnSpc>
                <a:spcPct val="120000"/>
              </a:lnSpc>
            </a:pPr>
            <a:endParaRPr lang="en-US" sz="100" dirty="0" smtClean="0"/>
          </a:p>
          <a:p>
            <a:r>
              <a:rPr lang="en-US" b="1" dirty="0"/>
              <a:t>A balance sheet is the real-life representation of these equations. </a:t>
            </a:r>
            <a:r>
              <a:rPr lang="en-US"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It’s a statement that highlights what a business owes (liabilities), what a business owns (assets), and how much shareholder equity (profits) exists at the time the balance sheet was generated. </a:t>
            </a:r>
            <a:r>
              <a:rPr lang="en-US" b="1" dirty="0"/>
              <a:t>Unlike the income statement, which is generated for a given period of time, the company’s balance sheet is a snapshot of a company’s financial health at a particular point in time</a:t>
            </a:r>
            <a:r>
              <a:rPr lang="en-US" b="1" dirty="0" smtClean="0"/>
              <a:t>.</a:t>
            </a:r>
          </a:p>
          <a:p>
            <a:r>
              <a:rPr lang="en-US" b="1" dirty="0"/>
              <a:t>The balance sheet has two sides: assets and liabilities. </a:t>
            </a:r>
            <a:r>
              <a:rPr lang="en-US"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Assets can include things like cash in the bank, the company’s property, equipment, and its product inventory. Liabilities include ongoing costs such as employee salaries and insurance benefits as well as its long-term debt.</a:t>
            </a:r>
            <a:r>
              <a:rPr lang="en-US" b="1" dirty="0"/>
              <a:t> The difference between assets and liabilities is known by several different terms: shareholder equity, capital, net worth, or net assets.</a:t>
            </a:r>
          </a:p>
          <a:p>
            <a:r>
              <a:rPr lang="en-US" b="1" dirty="0"/>
              <a:t>The balance sheet is at the heart of double-entry bookkeeping. It is the statement that records assets and liabilities. </a:t>
            </a:r>
            <a:r>
              <a:rPr lang="en-US"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One side of the ledger includes assets. The other side includes liabilities and shareholder equity. The idea is that the two sides of the ledger will be the same, or balance—hence the name balance sheet.</a:t>
            </a:r>
          </a:p>
          <a:p>
            <a:endParaRPr lang="en-US" b="1" dirty="0"/>
          </a:p>
        </p:txBody>
      </p:sp>
      <p:sp>
        <p:nvSpPr>
          <p:cNvPr id="4" name="Footer Placeholder 3"/>
          <p:cNvSpPr>
            <a:spLocks noGrp="1"/>
          </p:cNvSpPr>
          <p:nvPr>
            <p:ph type="ftr" sz="quarter" idx="11"/>
          </p:nvPr>
        </p:nvSpPr>
        <p:spPr/>
        <p:txBody>
          <a:bodyPr/>
          <a:lstStyle/>
          <a:p>
            <a:r>
              <a:rPr lang="en-US" smtClean="0"/>
              <a:t>https://vbcourse.knowledgematters.com/assignment/startReading/132046</a:t>
            </a:r>
            <a:endParaRPr lang="en-US" dirty="0"/>
          </a:p>
        </p:txBody>
      </p:sp>
    </p:spTree>
    <p:extLst>
      <p:ext uri="{BB962C8B-B14F-4D97-AF65-F5344CB8AC3E}">
        <p14:creationId xmlns:p14="http://schemas.microsoft.com/office/powerpoint/2010/main" val="1239882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b="1" dirty="0"/>
              <a:t/>
            </a:r>
            <a:br>
              <a:rPr lang="en-US" sz="7200" b="1" dirty="0"/>
            </a:br>
            <a:r>
              <a:rPr lang="en-US" sz="7200" b="1" dirty="0"/>
              <a:t>What is a balance sheet, and how do managers use it</a:t>
            </a:r>
            <a:r>
              <a:rPr lang="en-US" sz="7200" b="1" dirty="0" smtClean="0"/>
              <a:t>?</a:t>
            </a:r>
            <a:endParaRPr lang="en-US" sz="7200" b="1" dirty="0"/>
          </a:p>
        </p:txBody>
      </p:sp>
      <p:sp>
        <p:nvSpPr>
          <p:cNvPr id="3" name="Content Placeholder 2"/>
          <p:cNvSpPr>
            <a:spLocks noGrp="1"/>
          </p:cNvSpPr>
          <p:nvPr>
            <p:ph idx="1"/>
          </p:nvPr>
        </p:nvSpPr>
        <p:spPr>
          <a:xfrm>
            <a:off x="473228" y="1904413"/>
            <a:ext cx="11288919" cy="4241409"/>
          </a:xfrm>
        </p:spPr>
        <p:txBody>
          <a:bodyPr>
            <a:noAutofit/>
          </a:bodyPr>
          <a:lstStyle/>
          <a:p>
            <a:pPr>
              <a:lnSpc>
                <a:spcPct val="120000"/>
              </a:lnSpc>
            </a:pPr>
            <a:endParaRPr lang="en-US" sz="100" dirty="0" smtClean="0"/>
          </a:p>
          <a:p>
            <a:endParaRPr lang="en-US" b="1" dirty="0"/>
          </a:p>
        </p:txBody>
      </p:sp>
      <p:sp>
        <p:nvSpPr>
          <p:cNvPr id="4" name="Footer Placeholder 3"/>
          <p:cNvSpPr>
            <a:spLocks noGrp="1"/>
          </p:cNvSpPr>
          <p:nvPr>
            <p:ph type="ftr" sz="quarter" idx="11"/>
          </p:nvPr>
        </p:nvSpPr>
        <p:spPr/>
        <p:txBody>
          <a:bodyPr/>
          <a:lstStyle/>
          <a:p>
            <a:r>
              <a:rPr lang="en-US" smtClean="0"/>
              <a:t>https://vbcourse.knowledgematters.com/assignment/startReading/132046</a:t>
            </a:r>
            <a:endParaRPr lang="en-US" dirty="0"/>
          </a:p>
        </p:txBody>
      </p:sp>
      <p:pic>
        <p:nvPicPr>
          <p:cNvPr id="5" name="Picture 4"/>
          <p:cNvPicPr>
            <a:picLocks noChangeAspect="1"/>
          </p:cNvPicPr>
          <p:nvPr/>
        </p:nvPicPr>
        <p:blipFill>
          <a:blip r:embed="rId2"/>
          <a:stretch>
            <a:fillRect/>
          </a:stretch>
        </p:blipFill>
        <p:spPr>
          <a:xfrm>
            <a:off x="3266781" y="1789644"/>
            <a:ext cx="5701811" cy="4513160"/>
          </a:xfrm>
          <a:prstGeom prst="rect">
            <a:avLst/>
          </a:prstGeom>
        </p:spPr>
      </p:pic>
    </p:spTree>
    <p:extLst>
      <p:ext uri="{BB962C8B-B14F-4D97-AF65-F5344CB8AC3E}">
        <p14:creationId xmlns:p14="http://schemas.microsoft.com/office/powerpoint/2010/main" val="3203895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b="1" dirty="0"/>
              <a:t/>
            </a:r>
            <a:br>
              <a:rPr lang="en-US" sz="7200" b="1" dirty="0"/>
            </a:br>
            <a:r>
              <a:rPr lang="en-US" sz="7200" b="1" dirty="0"/>
              <a:t>What is a balance sheet, and how do managers use it</a:t>
            </a:r>
            <a:r>
              <a:rPr lang="en-US" sz="7200" b="1" dirty="0" smtClean="0"/>
              <a:t>?</a:t>
            </a:r>
            <a:endParaRPr lang="en-US" sz="7200" b="1" dirty="0"/>
          </a:p>
        </p:txBody>
      </p:sp>
      <p:sp>
        <p:nvSpPr>
          <p:cNvPr id="3" name="Content Placeholder 2"/>
          <p:cNvSpPr>
            <a:spLocks noGrp="1"/>
          </p:cNvSpPr>
          <p:nvPr>
            <p:ph idx="1"/>
          </p:nvPr>
        </p:nvSpPr>
        <p:spPr>
          <a:xfrm>
            <a:off x="473228" y="1904413"/>
            <a:ext cx="11288919" cy="4241409"/>
          </a:xfrm>
        </p:spPr>
        <p:txBody>
          <a:bodyPr>
            <a:noAutofit/>
          </a:bodyPr>
          <a:lstStyle/>
          <a:p>
            <a:pPr>
              <a:lnSpc>
                <a:spcPct val="120000"/>
              </a:lnSpc>
            </a:pPr>
            <a:endParaRPr lang="en-US" sz="100" dirty="0" smtClean="0"/>
          </a:p>
          <a:p>
            <a:r>
              <a:rPr lang="en-US"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Balance sheet substantiation is the main method of making sure all of the company’s books are consistent with one another.</a:t>
            </a:r>
            <a:r>
              <a:rPr lang="en-US" b="1" dirty="0"/>
              <a:t> This becomes especially important in large companies, but any company with more than one corporate division that keeps its own books should practice balance sheet substantiation. Companies typically institute processes, such as a formal sign-off by the accounting team, in order to ensure that their books are checked (for fraud or error) and balanced. </a:t>
            </a:r>
            <a:r>
              <a:rPr lang="en-US"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This is done in order to keep compliant with federal regulations, but it’s also a useful way of being transparent by identifying how company money is being spent, which can lead to increased efficiencies and possibly help identify instances of fraud.</a:t>
            </a:r>
            <a:endParaRPr lang="en-US" b="1" u="sng" dirty="0"/>
          </a:p>
        </p:txBody>
      </p:sp>
      <p:sp>
        <p:nvSpPr>
          <p:cNvPr id="4" name="Footer Placeholder 3"/>
          <p:cNvSpPr>
            <a:spLocks noGrp="1"/>
          </p:cNvSpPr>
          <p:nvPr>
            <p:ph type="ftr" sz="quarter" idx="11"/>
          </p:nvPr>
        </p:nvSpPr>
        <p:spPr/>
        <p:txBody>
          <a:bodyPr/>
          <a:lstStyle/>
          <a:p>
            <a:r>
              <a:rPr lang="en-US" smtClean="0"/>
              <a:t>https://vbcourse.knowledgematters.com/assignment/startReading/132046</a:t>
            </a:r>
            <a:endParaRPr lang="en-US" dirty="0"/>
          </a:p>
        </p:txBody>
      </p:sp>
    </p:spTree>
    <p:extLst>
      <p:ext uri="{BB962C8B-B14F-4D97-AF65-F5344CB8AC3E}">
        <p14:creationId xmlns:p14="http://schemas.microsoft.com/office/powerpoint/2010/main" val="219200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871</TotalTime>
  <Words>517</Words>
  <Application>Microsoft Office PowerPoint</Application>
  <PresentationFormat>Widescreen</PresentationFormat>
  <Paragraphs>64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Retrospect</vt:lpstr>
      <vt:lpstr>Management Accounting</vt:lpstr>
      <vt:lpstr> Revenue, expenses, and profit</vt:lpstr>
      <vt:lpstr> Assets and liabilities</vt:lpstr>
      <vt:lpstr> Assets and liabilities</vt:lpstr>
      <vt:lpstr> What is an income statement, and how do managers use it?</vt:lpstr>
      <vt:lpstr> What is an income statement, and how do managers use it?</vt:lpstr>
      <vt:lpstr> What is a balance sheet, and how do managers use it?</vt:lpstr>
      <vt:lpstr> What is a balance sheet, and how do managers use it?</vt:lpstr>
      <vt:lpstr> What is a balance sheet, and how do managers use it?</vt:lpstr>
      <vt:lpstr>Key Terms</vt:lpstr>
      <vt:lpstr>Key Terms</vt:lpstr>
      <vt:lpstr>Key Terms</vt:lpstr>
    </vt:vector>
  </TitlesOfParts>
  <Company>Pearland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DUNN, CHRISTIAN</dc:creator>
  <cp:lastModifiedBy>DUNN, CHRISTIAN</cp:lastModifiedBy>
  <cp:revision>23</cp:revision>
  <dcterms:created xsi:type="dcterms:W3CDTF">2018-09-11T14:09:58Z</dcterms:created>
  <dcterms:modified xsi:type="dcterms:W3CDTF">2018-10-01T16:05:25Z</dcterms:modified>
</cp:coreProperties>
</file>