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1" r:id="rId4"/>
    <p:sldId id="258" r:id="rId5"/>
    <p:sldId id="259" r:id="rId6"/>
    <p:sldId id="260" r:id="rId7"/>
    <p:sldId id="264" r:id="rId8"/>
    <p:sldId id="265" r:id="rId9"/>
    <p:sldId id="263" r:id="rId10"/>
    <p:sldId id="266" r:id="rId11"/>
    <p:sldId id="267" r:id="rId12"/>
    <p:sldId id="268" r:id="rId13"/>
    <p:sldId id="272" r:id="rId14"/>
    <p:sldId id="273"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6AABC4-ABB4-4DF6-8B6D-7FCB401B23E0}"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17296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ABC4-ABB4-4DF6-8B6D-7FCB401B23E0}"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420401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ABC4-ABB4-4DF6-8B6D-7FCB401B23E0}"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322354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ABC4-ABB4-4DF6-8B6D-7FCB401B23E0}"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254174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AABC4-ABB4-4DF6-8B6D-7FCB401B23E0}"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377654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6AABC4-ABB4-4DF6-8B6D-7FCB401B23E0}"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143418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6AABC4-ABB4-4DF6-8B6D-7FCB401B23E0}"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132482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6AABC4-ABB4-4DF6-8B6D-7FCB401B23E0}"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356719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AABC4-ABB4-4DF6-8B6D-7FCB401B23E0}"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368540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ABC4-ABB4-4DF6-8B6D-7FCB401B23E0}"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366640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ABC4-ABB4-4DF6-8B6D-7FCB401B23E0}"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35ACF-53D2-480E-82A4-142F804827EB}" type="slidenum">
              <a:rPr lang="en-US" smtClean="0"/>
              <a:t>‹#›</a:t>
            </a:fld>
            <a:endParaRPr lang="en-US"/>
          </a:p>
        </p:txBody>
      </p:sp>
    </p:spTree>
    <p:extLst>
      <p:ext uri="{BB962C8B-B14F-4D97-AF65-F5344CB8AC3E}">
        <p14:creationId xmlns:p14="http://schemas.microsoft.com/office/powerpoint/2010/main" val="229722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AABC4-ABB4-4DF6-8B6D-7FCB401B23E0}" type="datetimeFigureOut">
              <a:rPr lang="en-US" smtClean="0"/>
              <a:t>9/13/2017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35ACF-53D2-480E-82A4-142F804827EB}" type="slidenum">
              <a:rPr lang="en-US" smtClean="0"/>
              <a:t>‹#›</a:t>
            </a:fld>
            <a:endParaRPr lang="en-US"/>
          </a:p>
        </p:txBody>
      </p:sp>
    </p:spTree>
    <p:extLst>
      <p:ext uri="{BB962C8B-B14F-4D97-AF65-F5344CB8AC3E}">
        <p14:creationId xmlns:p14="http://schemas.microsoft.com/office/powerpoint/2010/main" val="25824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wlearning.com/swepstuff/previews/files/communication/c2000/0538433035/ic_ch01.pdf" TargetMode="External"/><Relationship Id="rId2" Type="http://schemas.openxmlformats.org/officeDocument/2006/relationships/hyperlink" Target="https://www.dol.gov/odep/topics/youth/softskills/Communicat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7078" y="1824728"/>
            <a:ext cx="11264348" cy="2387600"/>
          </a:xfrm>
        </p:spPr>
        <p:txBody>
          <a:bodyPr>
            <a:noAutofit/>
          </a:bodyPr>
          <a:lstStyle/>
          <a:p>
            <a:r>
              <a:rPr lang="en-US" sz="8000" b="1" dirty="0" smtClean="0"/>
              <a:t>Interacting with </a:t>
            </a:r>
            <a:br>
              <a:rPr lang="en-US" sz="8000" b="1" dirty="0" smtClean="0"/>
            </a:br>
            <a:r>
              <a:rPr lang="en-US" sz="8000" b="1" dirty="0" smtClean="0"/>
              <a:t>Co-Workers and Customers</a:t>
            </a:r>
            <a:endParaRPr lang="en-US" sz="8000" b="1" dirty="0"/>
          </a:p>
        </p:txBody>
      </p:sp>
      <p:sp>
        <p:nvSpPr>
          <p:cNvPr id="3" name="TextBox 2"/>
          <p:cNvSpPr txBox="1"/>
          <p:nvPr/>
        </p:nvSpPr>
        <p:spPr>
          <a:xfrm>
            <a:off x="1553017" y="4593020"/>
            <a:ext cx="9112469" cy="954107"/>
          </a:xfrm>
          <a:prstGeom prst="rect">
            <a:avLst/>
          </a:prstGeom>
          <a:noFill/>
        </p:spPr>
        <p:txBody>
          <a:bodyPr wrap="square" rtlCol="0">
            <a:spAutoFit/>
          </a:bodyPr>
          <a:lstStyle/>
          <a:p>
            <a:r>
              <a:rPr lang="en-US" sz="2800" dirty="0" smtClean="0"/>
              <a:t>Read and answer the following slides utilizing the information and skills listed in the PowerPoint: Employability Skills Part 2</a:t>
            </a:r>
            <a:endParaRPr lang="en-US" sz="2800" dirty="0"/>
          </a:p>
        </p:txBody>
      </p:sp>
    </p:spTree>
    <p:extLst>
      <p:ext uri="{BB962C8B-B14F-4D97-AF65-F5344CB8AC3E}">
        <p14:creationId xmlns:p14="http://schemas.microsoft.com/office/powerpoint/2010/main" val="1922942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b="1" dirty="0" smtClean="0"/>
              <a:t>Scenario #2: </a:t>
            </a:r>
            <a:r>
              <a:rPr lang="en-US" sz="3600" dirty="0"/>
              <a:t>Will works in a large dental office and winds up rushing to get to work every day after school. His job tasks include filing, making photocopies, stuffing envelopes, and answering the telephone. Ms. T, the office manager, has asked to speak with Will about his time sheet. </a:t>
            </a:r>
            <a:endParaRPr lang="en-US" dirty="0"/>
          </a:p>
        </p:txBody>
      </p:sp>
    </p:spTree>
    <p:extLst>
      <p:ext uri="{BB962C8B-B14F-4D97-AF65-F5344CB8AC3E}">
        <p14:creationId xmlns:p14="http://schemas.microsoft.com/office/powerpoint/2010/main" val="198710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9" y="147144"/>
            <a:ext cx="10515600" cy="6915808"/>
          </a:xfrm>
        </p:spPr>
        <p:txBody>
          <a:bodyPr>
            <a:normAutofit fontScale="70000" lnSpcReduction="20000"/>
          </a:bodyPr>
          <a:lstStyle/>
          <a:p>
            <a:pPr marL="0" indent="0">
              <a:buNone/>
            </a:pPr>
            <a:r>
              <a:rPr lang="en-US" b="1" dirty="0" smtClean="0"/>
              <a:t>Ms</a:t>
            </a:r>
            <a:r>
              <a:rPr lang="en-US" b="1" dirty="0"/>
              <a:t>. T.: </a:t>
            </a:r>
            <a:r>
              <a:rPr lang="en-US" dirty="0" smtClean="0"/>
              <a:t>Hello</a:t>
            </a:r>
            <a:r>
              <a:rPr lang="en-US" dirty="0"/>
              <a:t>, Will. I would like to talk with you. </a:t>
            </a:r>
            <a:endParaRPr lang="en-US" dirty="0" smtClean="0"/>
          </a:p>
          <a:p>
            <a:pPr marL="0" indent="0">
              <a:buNone/>
            </a:pPr>
            <a:endParaRPr lang="en-US" sz="100" dirty="0"/>
          </a:p>
          <a:p>
            <a:pPr marL="0" indent="0">
              <a:buNone/>
            </a:pPr>
            <a:r>
              <a:rPr lang="en-US" b="1" dirty="0"/>
              <a:t>Will: </a:t>
            </a:r>
            <a:r>
              <a:rPr lang="en-US" dirty="0" smtClean="0"/>
              <a:t>Yes</a:t>
            </a:r>
            <a:r>
              <a:rPr lang="en-US" dirty="0"/>
              <a:t>, Ms. T.? </a:t>
            </a:r>
            <a:endParaRPr lang="en-US" dirty="0" smtClean="0"/>
          </a:p>
          <a:p>
            <a:pPr marL="0" indent="0">
              <a:buNone/>
            </a:pPr>
            <a:endParaRPr lang="en-US" sz="100" dirty="0"/>
          </a:p>
          <a:p>
            <a:pPr marL="0" indent="0">
              <a:buNone/>
            </a:pPr>
            <a:r>
              <a:rPr lang="en-US" b="1" dirty="0"/>
              <a:t>Ms. T.: </a:t>
            </a:r>
            <a:r>
              <a:rPr lang="en-US" dirty="0" smtClean="0"/>
              <a:t>Will</a:t>
            </a:r>
            <a:r>
              <a:rPr lang="en-US" dirty="0"/>
              <a:t>, I’ve been watching your time this week, and I’m quite concerned. </a:t>
            </a:r>
            <a:endParaRPr lang="en-US" dirty="0" smtClean="0"/>
          </a:p>
          <a:p>
            <a:pPr marL="0" indent="0">
              <a:buNone/>
            </a:pPr>
            <a:endParaRPr lang="en-US" sz="100" dirty="0"/>
          </a:p>
          <a:p>
            <a:pPr marL="0" indent="0">
              <a:buNone/>
            </a:pPr>
            <a:r>
              <a:rPr lang="en-US" b="1" dirty="0"/>
              <a:t>Will: </a:t>
            </a:r>
            <a:r>
              <a:rPr lang="en-US" dirty="0" smtClean="0"/>
              <a:t>Ms</a:t>
            </a:r>
            <a:r>
              <a:rPr lang="en-US" dirty="0"/>
              <a:t>. T., I see that you’re not happy, but will you please be more specific? </a:t>
            </a:r>
            <a:endParaRPr lang="en-US" dirty="0" smtClean="0"/>
          </a:p>
          <a:p>
            <a:pPr marL="0" indent="0">
              <a:buNone/>
            </a:pPr>
            <a:endParaRPr lang="en-US" sz="100" dirty="0"/>
          </a:p>
          <a:p>
            <a:pPr marL="0" indent="0">
              <a:buNone/>
            </a:pPr>
            <a:r>
              <a:rPr lang="en-US" b="1" dirty="0"/>
              <a:t>Ms. T.: </a:t>
            </a:r>
            <a:r>
              <a:rPr lang="en-US" dirty="0" smtClean="0"/>
              <a:t>You’re </a:t>
            </a:r>
            <a:r>
              <a:rPr lang="en-US" dirty="0"/>
              <a:t>not getting here on time. </a:t>
            </a:r>
            <a:endParaRPr lang="en-US" dirty="0" smtClean="0"/>
          </a:p>
          <a:p>
            <a:pPr marL="0" indent="0">
              <a:buNone/>
            </a:pPr>
            <a:endParaRPr lang="en-US" sz="100" dirty="0"/>
          </a:p>
          <a:p>
            <a:pPr marL="0" indent="0">
              <a:buNone/>
            </a:pPr>
            <a:r>
              <a:rPr lang="en-US" b="1" dirty="0" smtClean="0"/>
              <a:t>Will</a:t>
            </a:r>
            <a:r>
              <a:rPr lang="en-US" b="1" dirty="0"/>
              <a:t>: </a:t>
            </a:r>
            <a:r>
              <a:rPr lang="en-US" dirty="0" smtClean="0"/>
              <a:t>I </a:t>
            </a:r>
            <a:r>
              <a:rPr lang="en-US" dirty="0"/>
              <a:t>know I’ve been arriving to work late, and I am sorry. </a:t>
            </a:r>
            <a:endParaRPr lang="en-US" dirty="0" smtClean="0"/>
          </a:p>
          <a:p>
            <a:pPr marL="0" indent="0">
              <a:buNone/>
            </a:pPr>
            <a:endParaRPr lang="en-US" sz="100" dirty="0" smtClean="0"/>
          </a:p>
          <a:p>
            <a:pPr marL="0" indent="0">
              <a:buNone/>
            </a:pPr>
            <a:r>
              <a:rPr lang="en-US" b="1" dirty="0" smtClean="0"/>
              <a:t>Ms. T.: </a:t>
            </a:r>
            <a:r>
              <a:rPr lang="en-US" dirty="0" smtClean="0"/>
              <a:t>Well, look at your time today. You were supposed to be here at 3:15 this afternoon and it’s now 3:30 and you just walked in. We need to be able to depend on you to be here at the time you are scheduled to work.</a:t>
            </a:r>
          </a:p>
          <a:p>
            <a:pPr marL="0" indent="0">
              <a:buNone/>
            </a:pPr>
            <a:endParaRPr lang="en-US" sz="100" b="1" dirty="0" smtClean="0"/>
          </a:p>
          <a:p>
            <a:pPr marL="0" indent="0">
              <a:buNone/>
            </a:pPr>
            <a:r>
              <a:rPr lang="en-US" b="1" dirty="0" smtClean="0"/>
              <a:t>Will: </a:t>
            </a:r>
            <a:r>
              <a:rPr lang="en-US" dirty="0" smtClean="0"/>
              <a:t>I understand that you expect me to be here on time. I’m getting here as quickly as I can after school. Would it be possible to change my start time to 3:30? I can put in the extra 15 minutes at the end of the workday instead.</a:t>
            </a:r>
          </a:p>
          <a:p>
            <a:pPr marL="0" indent="0">
              <a:buNone/>
            </a:pPr>
            <a:endParaRPr lang="en-US" sz="100" b="1" dirty="0" smtClean="0"/>
          </a:p>
          <a:p>
            <a:pPr marL="0" indent="0">
              <a:buNone/>
            </a:pPr>
            <a:r>
              <a:rPr lang="en-US" b="1" dirty="0" smtClean="0"/>
              <a:t>Ms. T.: </a:t>
            </a:r>
            <a:r>
              <a:rPr lang="en-US" dirty="0" smtClean="0"/>
              <a:t>Well, I suppose I can try that. Are you absolutely sure that you can make it here every day by 3:30pm?</a:t>
            </a:r>
          </a:p>
          <a:p>
            <a:pPr marL="0" indent="0">
              <a:buNone/>
            </a:pPr>
            <a:endParaRPr lang="en-US" sz="100" dirty="0" smtClean="0"/>
          </a:p>
          <a:p>
            <a:pPr marL="0" indent="0">
              <a:buNone/>
            </a:pPr>
            <a:r>
              <a:rPr lang="en-US" b="1" dirty="0" smtClean="0"/>
              <a:t>Will: </a:t>
            </a:r>
            <a:r>
              <a:rPr lang="en-US" dirty="0" smtClean="0"/>
              <a:t>I'm sorry that I have been getting here late and upsetting you. I really do think that I can be here every day by 3:30, but if for some reason I cant make it here by that time, I will be sure to call and let you know.</a:t>
            </a:r>
          </a:p>
          <a:p>
            <a:pPr marL="0" indent="0">
              <a:buNone/>
            </a:pPr>
            <a:endParaRPr lang="en-US" sz="100" b="1" dirty="0" smtClean="0"/>
          </a:p>
          <a:p>
            <a:pPr marL="0" indent="0">
              <a:buNone/>
            </a:pPr>
            <a:r>
              <a:rPr lang="en-US" b="1" dirty="0" smtClean="0"/>
              <a:t>Ms. T.:</a:t>
            </a:r>
            <a:r>
              <a:rPr lang="en-US" dirty="0" smtClean="0"/>
              <a:t> That would be very helpful. Thank you Will.</a:t>
            </a:r>
            <a:endParaRPr lang="en-US" b="1" dirty="0" smtClean="0"/>
          </a:p>
          <a:p>
            <a:pPr marL="0" indent="0">
              <a:buNone/>
            </a:pPr>
            <a:endParaRPr lang="en-US" dirty="0"/>
          </a:p>
        </p:txBody>
      </p:sp>
    </p:spTree>
    <p:extLst>
      <p:ext uri="{BB962C8B-B14F-4D97-AF65-F5344CB8AC3E}">
        <p14:creationId xmlns:p14="http://schemas.microsoft.com/office/powerpoint/2010/main" val="385927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3521"/>
            <a:ext cx="11634952" cy="6634479"/>
          </a:xfrm>
        </p:spPr>
        <p:txBody>
          <a:bodyPr>
            <a:normAutofit/>
          </a:bodyPr>
          <a:lstStyle/>
          <a:p>
            <a:pPr marL="0" indent="0">
              <a:buNone/>
            </a:pPr>
            <a:r>
              <a:rPr lang="en-US" sz="3200" dirty="0"/>
              <a:t>How do you think Ms. T. handled the situation with Will’s lateness? </a:t>
            </a:r>
            <a:endParaRPr lang="en-US" sz="3200" dirty="0" smtClean="0"/>
          </a:p>
          <a:p>
            <a:pPr marL="0" indent="0">
              <a:buNone/>
            </a:pPr>
            <a:endParaRPr lang="en-US" sz="3200" dirty="0" smtClean="0"/>
          </a:p>
          <a:p>
            <a:pPr marL="0" indent="0">
              <a:buNone/>
            </a:pPr>
            <a:endParaRPr lang="en-US" sz="3200" dirty="0"/>
          </a:p>
          <a:p>
            <a:pPr marL="0" indent="0">
              <a:buNone/>
            </a:pPr>
            <a:r>
              <a:rPr lang="en-US" sz="3200" dirty="0" smtClean="0"/>
              <a:t>How </a:t>
            </a:r>
            <a:r>
              <a:rPr lang="en-US" sz="3200" dirty="0"/>
              <a:t>did Will handle Ms. T.’s disapproval? </a:t>
            </a:r>
            <a:endParaRPr lang="en-US" sz="3200" dirty="0" smtClean="0"/>
          </a:p>
          <a:p>
            <a:pPr marL="0" indent="0">
              <a:buNone/>
            </a:pPr>
            <a:endParaRPr lang="en-US" sz="3200" dirty="0" smtClean="0"/>
          </a:p>
          <a:p>
            <a:pPr marL="0" indent="0">
              <a:buNone/>
            </a:pPr>
            <a:endParaRPr lang="en-US" sz="3200" dirty="0"/>
          </a:p>
          <a:p>
            <a:pPr marL="0" indent="0">
              <a:buNone/>
            </a:pPr>
            <a:r>
              <a:rPr lang="en-US" sz="3200" dirty="0" smtClean="0"/>
              <a:t>What </a:t>
            </a:r>
            <a:r>
              <a:rPr lang="en-US" sz="3200" dirty="0"/>
              <a:t>might he have done differently? </a:t>
            </a:r>
            <a:endParaRPr lang="en-US" sz="3200" dirty="0" smtClean="0"/>
          </a:p>
          <a:p>
            <a:pPr marL="0" indent="0">
              <a:buNone/>
            </a:pPr>
            <a:endParaRPr lang="en-US" sz="3200" dirty="0"/>
          </a:p>
          <a:p>
            <a:pPr marL="0" indent="0">
              <a:buNone/>
            </a:pPr>
            <a:endParaRPr lang="en-US" sz="3200" dirty="0" smtClean="0"/>
          </a:p>
          <a:p>
            <a:pPr marL="0" indent="0">
              <a:buNone/>
            </a:pPr>
            <a:r>
              <a:rPr lang="en-US" sz="3200" dirty="0" smtClean="0"/>
              <a:t>What </a:t>
            </a:r>
            <a:r>
              <a:rPr lang="en-US" sz="3200" dirty="0"/>
              <a:t>might Ms. T. have done differently?</a:t>
            </a:r>
          </a:p>
          <a:p>
            <a:endParaRPr lang="en-US" dirty="0"/>
          </a:p>
        </p:txBody>
      </p:sp>
    </p:spTree>
    <p:extLst>
      <p:ext uri="{BB962C8B-B14F-4D97-AF65-F5344CB8AC3E}">
        <p14:creationId xmlns:p14="http://schemas.microsoft.com/office/powerpoint/2010/main" val="2348416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3521"/>
            <a:ext cx="11634952" cy="6634479"/>
          </a:xfrm>
          <a:solidFill>
            <a:schemeClr val="accent4">
              <a:lumMod val="60000"/>
              <a:lumOff val="40000"/>
            </a:schemeClr>
          </a:solidFill>
        </p:spPr>
        <p:txBody>
          <a:bodyPr>
            <a:normAutofit fontScale="77500" lnSpcReduction="20000"/>
          </a:bodyPr>
          <a:lstStyle/>
          <a:p>
            <a:pPr marL="0" indent="0">
              <a:buNone/>
            </a:pPr>
            <a:r>
              <a:rPr lang="en-US" sz="3200" b="1" dirty="0" smtClean="0"/>
              <a:t>Scenario #3: </a:t>
            </a:r>
            <a:r>
              <a:rPr lang="en-US" sz="3200" dirty="0" smtClean="0"/>
              <a:t>Tianna </a:t>
            </a:r>
            <a:r>
              <a:rPr lang="en-US" sz="3200" dirty="0"/>
              <a:t>has to choose someone to represent the telemarketing </a:t>
            </a:r>
            <a:r>
              <a:rPr lang="en-US" sz="3200" dirty="0" smtClean="0"/>
              <a:t>department on </a:t>
            </a:r>
            <a:r>
              <a:rPr lang="en-US" sz="3200" dirty="0"/>
              <a:t>a company-wide committee that will look at ways to solicit input </a:t>
            </a:r>
            <a:r>
              <a:rPr lang="en-US" sz="3200" dirty="0" smtClean="0"/>
              <a:t>from employees</a:t>
            </a:r>
            <a:r>
              <a:rPr lang="en-US" sz="3200" dirty="0"/>
              <a:t>. Tianna’s company hopes to boost morale and increase </a:t>
            </a:r>
            <a:r>
              <a:rPr lang="en-US" sz="3200" dirty="0" smtClean="0"/>
              <a:t>the empowerment </a:t>
            </a:r>
            <a:r>
              <a:rPr lang="en-US" sz="3200" dirty="0"/>
              <a:t>of individual workers. Management wants to hear from </a:t>
            </a:r>
            <a:r>
              <a:rPr lang="en-US" sz="3200" dirty="0" smtClean="0"/>
              <a:t>the front </a:t>
            </a:r>
            <a:r>
              <a:rPr lang="en-US" sz="3200" dirty="0"/>
              <a:t>lines and give employees on all levels an opportunity to </a:t>
            </a:r>
            <a:r>
              <a:rPr lang="en-US" sz="3200" dirty="0" smtClean="0"/>
              <a:t>contribute. Tianna </a:t>
            </a:r>
            <a:r>
              <a:rPr lang="en-US" sz="3200" dirty="0"/>
              <a:t>is considering two of her coworkers—Stan and </a:t>
            </a:r>
            <a:r>
              <a:rPr lang="en-US" sz="3200" dirty="0" smtClean="0"/>
              <a:t>Ari. </a:t>
            </a:r>
          </a:p>
          <a:p>
            <a:pPr marL="0" indent="0">
              <a:buNone/>
            </a:pPr>
            <a:r>
              <a:rPr lang="en-US" sz="3200" dirty="0" smtClean="0"/>
              <a:t>Ari </a:t>
            </a:r>
            <a:r>
              <a:rPr lang="en-US" sz="3200" dirty="0"/>
              <a:t>has been in the department for four years and has voiced a lot of </a:t>
            </a:r>
            <a:r>
              <a:rPr lang="en-US" sz="3200" dirty="0" smtClean="0"/>
              <a:t>opinions about </a:t>
            </a:r>
            <a:r>
              <a:rPr lang="en-US" sz="3200" dirty="0"/>
              <a:t>how things should change. Ari’s ideas are valuable, but his style </a:t>
            </a:r>
            <a:r>
              <a:rPr lang="en-US" sz="3200" dirty="0" smtClean="0"/>
              <a:t>needs some </a:t>
            </a:r>
            <a:r>
              <a:rPr lang="en-US" sz="3200" dirty="0"/>
              <a:t>work. In fact, all Ari does lately is complain. He manages to do his </a:t>
            </a:r>
            <a:r>
              <a:rPr lang="en-US" sz="3200" dirty="0" smtClean="0"/>
              <a:t>job well </a:t>
            </a:r>
            <a:r>
              <a:rPr lang="en-US" sz="3200" dirty="0"/>
              <a:t>enough, but obviously resents the decisions made by upper </a:t>
            </a:r>
            <a:r>
              <a:rPr lang="en-US" sz="3200" dirty="0" smtClean="0"/>
              <a:t>management. </a:t>
            </a:r>
          </a:p>
          <a:p>
            <a:pPr marL="0" indent="0">
              <a:buNone/>
            </a:pPr>
            <a:r>
              <a:rPr lang="en-US" sz="3200" dirty="0" smtClean="0"/>
              <a:t>Stan </a:t>
            </a:r>
            <a:r>
              <a:rPr lang="en-US" sz="3200" dirty="0"/>
              <a:t>doesn’t seem to have many gripes about the way management </a:t>
            </a:r>
            <a:r>
              <a:rPr lang="en-US" sz="3200" dirty="0" smtClean="0"/>
              <a:t>makes decisions</a:t>
            </a:r>
            <a:r>
              <a:rPr lang="en-US" sz="3200" dirty="0"/>
              <a:t>. Stan has only been with the company for 10 months, but in </a:t>
            </a:r>
            <a:r>
              <a:rPr lang="en-US" sz="3200" dirty="0" smtClean="0"/>
              <a:t>that time </a:t>
            </a:r>
            <a:r>
              <a:rPr lang="en-US" sz="3200" dirty="0"/>
              <a:t>he’s taken on new responsibilities and come up with valuable </a:t>
            </a:r>
            <a:r>
              <a:rPr lang="en-US" sz="3200" dirty="0" smtClean="0"/>
              <a:t>cost-saving ideas </a:t>
            </a:r>
            <a:r>
              <a:rPr lang="en-US" sz="3200" dirty="0"/>
              <a:t>for the </a:t>
            </a:r>
            <a:r>
              <a:rPr lang="en-US" sz="3200" dirty="0" smtClean="0"/>
              <a:t>company. </a:t>
            </a:r>
          </a:p>
          <a:p>
            <a:pPr marL="0" indent="0">
              <a:buNone/>
            </a:pPr>
            <a:r>
              <a:rPr lang="en-US" sz="3200" dirty="0" smtClean="0"/>
              <a:t>Tianna </a:t>
            </a:r>
            <a:r>
              <a:rPr lang="en-US" sz="3200" dirty="0"/>
              <a:t>has not ruled Ari out as a potential representative for the </a:t>
            </a:r>
            <a:r>
              <a:rPr lang="en-US" sz="3200" dirty="0" smtClean="0"/>
              <a:t>committee. Ari </a:t>
            </a:r>
            <a:r>
              <a:rPr lang="en-US" sz="3200" dirty="0"/>
              <a:t>needs to feel valued, and Tianna knows that Ari and everyone who </a:t>
            </a:r>
            <a:r>
              <a:rPr lang="en-US" sz="3200" dirty="0" smtClean="0"/>
              <a:t>interacts with </a:t>
            </a:r>
            <a:r>
              <a:rPr lang="en-US" sz="3200" dirty="0"/>
              <a:t>him would benefit by a change in his communication style. </a:t>
            </a:r>
            <a:r>
              <a:rPr lang="en-US" sz="3200" dirty="0" smtClean="0"/>
              <a:t>Placing him </a:t>
            </a:r>
            <a:r>
              <a:rPr lang="en-US" sz="3200" dirty="0"/>
              <a:t>on the committee would provide a constructive outlet for his opinions. </a:t>
            </a:r>
            <a:r>
              <a:rPr lang="en-US" sz="3200" dirty="0" smtClean="0"/>
              <a:t>In a </a:t>
            </a:r>
            <a:r>
              <a:rPr lang="en-US" sz="3200" dirty="0"/>
              <a:t>new setting, Ari might learn to express himself </a:t>
            </a:r>
            <a:r>
              <a:rPr lang="en-US" sz="3200" dirty="0" smtClean="0"/>
              <a:t>better. </a:t>
            </a:r>
          </a:p>
          <a:p>
            <a:pPr marL="0" indent="0">
              <a:buNone/>
            </a:pPr>
            <a:r>
              <a:rPr lang="en-US" sz="3200" dirty="0" smtClean="0"/>
              <a:t>Stan</a:t>
            </a:r>
            <a:r>
              <a:rPr lang="en-US" sz="3200" dirty="0"/>
              <a:t>, on the other hand, already expresses himself well. He knows how </a:t>
            </a:r>
            <a:r>
              <a:rPr lang="en-US" sz="3200" dirty="0" smtClean="0"/>
              <a:t>to present </a:t>
            </a:r>
            <a:r>
              <a:rPr lang="en-US" sz="3200" dirty="0"/>
              <a:t>ideas so others embrace them, and with his positive energy, he </a:t>
            </a:r>
            <a:r>
              <a:rPr lang="en-US" sz="3200" dirty="0" smtClean="0"/>
              <a:t>would be </a:t>
            </a:r>
            <a:r>
              <a:rPr lang="en-US" sz="3200" dirty="0"/>
              <a:t>an asset to the committee.</a:t>
            </a:r>
          </a:p>
        </p:txBody>
      </p:sp>
    </p:spTree>
    <p:extLst>
      <p:ext uri="{BB962C8B-B14F-4D97-AF65-F5344CB8AC3E}">
        <p14:creationId xmlns:p14="http://schemas.microsoft.com/office/powerpoint/2010/main" val="70855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3521"/>
            <a:ext cx="11634952" cy="6634479"/>
          </a:xfrm>
          <a:solidFill>
            <a:schemeClr val="accent4">
              <a:lumMod val="60000"/>
              <a:lumOff val="40000"/>
            </a:schemeClr>
          </a:solidFill>
        </p:spPr>
        <p:txBody>
          <a:bodyPr>
            <a:normAutofit/>
          </a:bodyPr>
          <a:lstStyle/>
          <a:p>
            <a:pPr marL="0" indent="0">
              <a:buNone/>
            </a:pPr>
            <a:endParaRPr lang="en-US" dirty="0" smtClean="0"/>
          </a:p>
          <a:p>
            <a:pPr marL="0" indent="0">
              <a:buNone/>
            </a:pPr>
            <a:r>
              <a:rPr lang="en-US" dirty="0" smtClean="0"/>
              <a:t>If </a:t>
            </a:r>
            <a:r>
              <a:rPr lang="en-US" dirty="0"/>
              <a:t>you were Tianna, whom would you pick? Why?</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How </a:t>
            </a:r>
            <a:r>
              <a:rPr lang="en-US" dirty="0"/>
              <a:t>could the person you did not select help the company </a:t>
            </a:r>
            <a:r>
              <a:rPr lang="en-US" dirty="0" smtClean="0"/>
              <a:t>achieve its </a:t>
            </a:r>
            <a:r>
              <a:rPr lang="en-US" dirty="0"/>
              <a:t>goals</a:t>
            </a:r>
            <a:r>
              <a:rPr lang="en-US" dirty="0" smtClean="0"/>
              <a:t>?</a:t>
            </a:r>
          </a:p>
          <a:p>
            <a:pPr marL="0" indent="0">
              <a:buNone/>
            </a:pPr>
            <a:endParaRPr lang="en-US" dirty="0"/>
          </a:p>
        </p:txBody>
      </p:sp>
    </p:spTree>
    <p:extLst>
      <p:ext uri="{BB962C8B-B14F-4D97-AF65-F5344CB8AC3E}">
        <p14:creationId xmlns:p14="http://schemas.microsoft.com/office/powerpoint/2010/main" val="297314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3521"/>
            <a:ext cx="11634952" cy="6634479"/>
          </a:xfrm>
          <a:solidFill>
            <a:schemeClr val="accent6">
              <a:lumMod val="60000"/>
              <a:lumOff val="40000"/>
            </a:schemeClr>
          </a:solidFill>
        </p:spPr>
        <p:txBody>
          <a:bodyPr>
            <a:normAutofit/>
          </a:bodyPr>
          <a:lstStyle/>
          <a:p>
            <a:pPr marL="0" indent="0">
              <a:buNone/>
            </a:pPr>
            <a:r>
              <a:rPr lang="en-US" sz="3200" dirty="0" smtClean="0"/>
              <a:t>Answer the following questions based on your knowledge so far:</a:t>
            </a:r>
          </a:p>
          <a:p>
            <a:pPr marL="0" indent="0">
              <a:buNone/>
            </a:pPr>
            <a:endParaRPr lang="en-US" sz="3200" dirty="0"/>
          </a:p>
          <a:p>
            <a:pPr marL="0" indent="0">
              <a:buNone/>
            </a:pPr>
            <a:r>
              <a:rPr lang="en-US" sz="3200" dirty="0" smtClean="0"/>
              <a:t>Why </a:t>
            </a:r>
            <a:r>
              <a:rPr lang="en-US" sz="3200" dirty="0"/>
              <a:t>is effective communication with coworkers important to success </a:t>
            </a:r>
            <a:r>
              <a:rPr lang="en-US" sz="3200" dirty="0" smtClean="0"/>
              <a:t>on the </a:t>
            </a:r>
            <a:r>
              <a:rPr lang="en-US" sz="3200" dirty="0"/>
              <a:t>job</a:t>
            </a:r>
            <a:r>
              <a:rPr lang="en-US" sz="3200" dirty="0" smtClean="0"/>
              <a:t>?</a:t>
            </a:r>
          </a:p>
          <a:p>
            <a:pPr marL="0" indent="0">
              <a:buNone/>
            </a:pPr>
            <a:endParaRPr lang="en-US" sz="3200" dirty="0" smtClean="0"/>
          </a:p>
          <a:p>
            <a:pPr marL="0" indent="0">
              <a:buNone/>
            </a:pPr>
            <a:endParaRPr lang="en-US" sz="3200" dirty="0"/>
          </a:p>
          <a:p>
            <a:pPr marL="0" indent="0">
              <a:buNone/>
            </a:pPr>
            <a:endParaRPr lang="en-US" sz="3200" dirty="0"/>
          </a:p>
          <a:p>
            <a:pPr marL="0" indent="0">
              <a:buNone/>
            </a:pPr>
            <a:r>
              <a:rPr lang="en-US" sz="3200" dirty="0" smtClean="0"/>
              <a:t>How should communication with coworkers differ from communication with </a:t>
            </a:r>
            <a:r>
              <a:rPr lang="en-US" sz="3200" dirty="0"/>
              <a:t>supervisors</a:t>
            </a:r>
            <a:r>
              <a:rPr lang="en-US" sz="3200" dirty="0" smtClean="0"/>
              <a:t>?</a:t>
            </a:r>
            <a:endParaRPr lang="en-US" sz="3200" dirty="0"/>
          </a:p>
        </p:txBody>
      </p:sp>
    </p:spTree>
    <p:extLst>
      <p:ext uri="{BB962C8B-B14F-4D97-AF65-F5344CB8AC3E}">
        <p14:creationId xmlns:p14="http://schemas.microsoft.com/office/powerpoint/2010/main" val="1025639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3521"/>
            <a:ext cx="11634952" cy="6634479"/>
          </a:xfrm>
          <a:solidFill>
            <a:schemeClr val="accent2">
              <a:lumMod val="60000"/>
              <a:lumOff val="40000"/>
            </a:schemeClr>
          </a:solidFill>
        </p:spPr>
        <p:txBody>
          <a:bodyPr>
            <a:normAutofit/>
          </a:bodyPr>
          <a:lstStyle/>
          <a:p>
            <a:endParaRPr lang="en-US" dirty="0" smtClean="0"/>
          </a:p>
          <a:p>
            <a:endParaRPr lang="en-US" dirty="0"/>
          </a:p>
          <a:p>
            <a:r>
              <a:rPr lang="en-US" dirty="0" smtClean="0">
                <a:hlinkClick r:id="rId2"/>
              </a:rPr>
              <a:t>https://www.dol.gov/odep/topics/youth/softskills/Communication.pdf</a:t>
            </a:r>
            <a:endParaRPr lang="en-US" dirty="0" smtClean="0"/>
          </a:p>
          <a:p>
            <a:endParaRPr lang="en-US" dirty="0"/>
          </a:p>
          <a:p>
            <a:r>
              <a:rPr lang="en-US" dirty="0" smtClean="0">
                <a:hlinkClick r:id="rId3"/>
              </a:rPr>
              <a:t>http://www.swlearning.com/swepstuff/previews/files/communication/c2000/0538433035/ic_ch01.pdf</a:t>
            </a:r>
            <a:endParaRPr lang="en-US" dirty="0" smtClean="0"/>
          </a:p>
          <a:p>
            <a:endParaRPr lang="en-US" dirty="0"/>
          </a:p>
        </p:txBody>
      </p:sp>
    </p:spTree>
    <p:extLst>
      <p:ext uri="{BB962C8B-B14F-4D97-AF65-F5344CB8AC3E}">
        <p14:creationId xmlns:p14="http://schemas.microsoft.com/office/powerpoint/2010/main" val="395304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885"/>
            <a:ext cx="10515600" cy="6929755"/>
          </a:xfrm>
        </p:spPr>
        <p:txBody>
          <a:bodyPr>
            <a:normAutofit fontScale="90000"/>
          </a:bodyPr>
          <a:lstStyle/>
          <a:p>
            <a:r>
              <a:rPr lang="en-US" sz="4000" dirty="0"/>
              <a:t>Knowing how to communicate with people in the right context for a given situation is an important skill, as there are often unspoken rules and standards that are just expected. </a:t>
            </a:r>
            <a:r>
              <a:rPr lang="en-US" sz="4000" dirty="0" smtClean="0"/>
              <a:t/>
            </a:r>
            <a:br>
              <a:rPr lang="en-US" sz="4000" dirty="0" smtClean="0"/>
            </a:br>
            <a:r>
              <a:rPr lang="en-US" sz="4000" dirty="0"/>
              <a:t/>
            </a:r>
            <a:br>
              <a:rPr lang="en-US" sz="4000" dirty="0"/>
            </a:br>
            <a:r>
              <a:rPr lang="en-US" sz="4000" dirty="0" smtClean="0"/>
              <a:t>For </a:t>
            </a:r>
            <a:r>
              <a:rPr lang="en-US" sz="4000" dirty="0"/>
              <a:t>example, it’s common practice in the professional world to shake hands with people when meeting, rather than offering a high-five or a hug. </a:t>
            </a:r>
            <a:r>
              <a:rPr lang="en-US" sz="4000" dirty="0" smtClean="0"/>
              <a:t/>
            </a:r>
            <a:br>
              <a:rPr lang="en-US" sz="4000" dirty="0" smtClean="0"/>
            </a:br>
            <a:r>
              <a:rPr lang="en-US" sz="4000" dirty="0"/>
              <a:t/>
            </a:r>
            <a:br>
              <a:rPr lang="en-US" sz="4000" dirty="0"/>
            </a:br>
            <a:r>
              <a:rPr lang="en-US" sz="4000" dirty="0" smtClean="0"/>
              <a:t>We </a:t>
            </a:r>
            <a:r>
              <a:rPr lang="en-US" sz="4000" dirty="0"/>
              <a:t>might use slang with our friends when talking about what happened at school or at a party, but we would usually use different words and mannerisms when telling our parents the same information. </a:t>
            </a:r>
            <a:r>
              <a:rPr lang="en-US" dirty="0"/>
              <a:t/>
            </a:r>
            <a:br>
              <a:rPr lang="en-US" dirty="0"/>
            </a:br>
            <a:endParaRPr lang="en-US" dirty="0"/>
          </a:p>
        </p:txBody>
      </p:sp>
    </p:spTree>
    <p:extLst>
      <p:ext uri="{BB962C8B-B14F-4D97-AF65-F5344CB8AC3E}">
        <p14:creationId xmlns:p14="http://schemas.microsoft.com/office/powerpoint/2010/main" val="209901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29755"/>
          </a:xfrm>
        </p:spPr>
        <p:txBody>
          <a:bodyPr>
            <a:normAutofit fontScale="90000"/>
          </a:bodyPr>
          <a:lstStyle/>
          <a:p>
            <a:r>
              <a:rPr lang="en-US" dirty="0"/>
              <a:t>Consider the following </a:t>
            </a:r>
            <a:r>
              <a:rPr lang="en-US" dirty="0" smtClean="0"/>
              <a:t>situations and write down how you communicate both verbally and non verbally to each of the following parties:</a:t>
            </a:r>
            <a:r>
              <a:rPr lang="en-US" dirty="0"/>
              <a:t/>
            </a:r>
            <a:br>
              <a:rPr lang="en-US" dirty="0"/>
            </a:br>
            <a:r>
              <a:rPr lang="en-US" dirty="0"/>
              <a:t/>
            </a:r>
            <a:br>
              <a:rPr lang="en-US" dirty="0"/>
            </a:br>
            <a:r>
              <a:rPr lang="en-US" dirty="0"/>
              <a:t>• FRIENDS </a:t>
            </a:r>
            <a:br>
              <a:rPr lang="en-US" dirty="0"/>
            </a:br>
            <a:r>
              <a:rPr lang="en-US" dirty="0"/>
              <a:t/>
            </a:r>
            <a:br>
              <a:rPr lang="en-US" dirty="0"/>
            </a:br>
            <a:r>
              <a:rPr lang="en-US" dirty="0"/>
              <a:t>• FAMILY </a:t>
            </a:r>
            <a:br>
              <a:rPr lang="en-US" dirty="0"/>
            </a:br>
            <a:r>
              <a:rPr lang="en-US" dirty="0"/>
              <a:t/>
            </a:r>
            <a:br>
              <a:rPr lang="en-US" dirty="0"/>
            </a:br>
            <a:r>
              <a:rPr lang="en-US" dirty="0"/>
              <a:t>• PROFESSIONAL (INTERVIEWER, EMPLOYER, TEACHER, ETC.) </a:t>
            </a:r>
            <a:br>
              <a:rPr lang="en-US" dirty="0"/>
            </a:br>
            <a:endParaRPr lang="en-US" dirty="0"/>
          </a:p>
        </p:txBody>
      </p:sp>
    </p:spTree>
    <p:extLst>
      <p:ext uri="{BB962C8B-B14F-4D97-AF65-F5344CB8AC3E}">
        <p14:creationId xmlns:p14="http://schemas.microsoft.com/office/powerpoint/2010/main" val="36175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Saying Hello or Goodbye</a:t>
            </a:r>
            <a:endParaRPr lang="en-US" dirty="0"/>
          </a:p>
        </p:txBody>
      </p:sp>
      <p:sp>
        <p:nvSpPr>
          <p:cNvPr id="3" name="Content Placeholder 2"/>
          <p:cNvSpPr>
            <a:spLocks noGrp="1"/>
          </p:cNvSpPr>
          <p:nvPr>
            <p:ph idx="1"/>
          </p:nvPr>
        </p:nvSpPr>
        <p:spPr/>
        <p:txBody>
          <a:bodyPr/>
          <a:lstStyle/>
          <a:p>
            <a:r>
              <a:rPr lang="en-US" dirty="0" smtClean="0"/>
              <a:t>Friends:</a:t>
            </a:r>
          </a:p>
          <a:p>
            <a:pPr marL="0" indent="0">
              <a:buNone/>
            </a:pPr>
            <a:endParaRPr lang="en-US" dirty="0"/>
          </a:p>
          <a:p>
            <a:pPr marL="0" indent="0">
              <a:buNone/>
            </a:pPr>
            <a:endParaRPr lang="en-US" dirty="0" smtClean="0"/>
          </a:p>
          <a:p>
            <a:r>
              <a:rPr lang="en-US" dirty="0" smtClean="0"/>
              <a:t>Family:</a:t>
            </a:r>
          </a:p>
          <a:p>
            <a:endParaRPr lang="en-US" dirty="0"/>
          </a:p>
          <a:p>
            <a:pPr marL="0" indent="0">
              <a:buNone/>
            </a:pPr>
            <a:endParaRPr lang="en-US" dirty="0" smtClean="0"/>
          </a:p>
          <a:p>
            <a:r>
              <a:rPr lang="en-US" dirty="0" smtClean="0"/>
              <a:t>Professional:</a:t>
            </a:r>
            <a:endParaRPr lang="en-US" dirty="0"/>
          </a:p>
        </p:txBody>
      </p:sp>
    </p:spTree>
    <p:extLst>
      <p:ext uri="{BB962C8B-B14F-4D97-AF65-F5344CB8AC3E}">
        <p14:creationId xmlns:p14="http://schemas.microsoft.com/office/powerpoint/2010/main" val="136167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for help</a:t>
            </a:r>
            <a:endParaRPr lang="en-US" dirty="0"/>
          </a:p>
        </p:txBody>
      </p:sp>
      <p:sp>
        <p:nvSpPr>
          <p:cNvPr id="3" name="Content Placeholder 2"/>
          <p:cNvSpPr>
            <a:spLocks noGrp="1"/>
          </p:cNvSpPr>
          <p:nvPr>
            <p:ph idx="1"/>
          </p:nvPr>
        </p:nvSpPr>
        <p:spPr/>
        <p:txBody>
          <a:bodyPr/>
          <a:lstStyle/>
          <a:p>
            <a:r>
              <a:rPr lang="en-US" dirty="0" smtClean="0"/>
              <a:t>Friends:</a:t>
            </a:r>
          </a:p>
          <a:p>
            <a:pPr marL="0" indent="0">
              <a:buNone/>
            </a:pPr>
            <a:endParaRPr lang="en-US" dirty="0" smtClean="0"/>
          </a:p>
          <a:p>
            <a:pPr marL="0" indent="0">
              <a:buNone/>
            </a:pPr>
            <a:endParaRPr lang="en-US" dirty="0" smtClean="0"/>
          </a:p>
          <a:p>
            <a:r>
              <a:rPr lang="en-US" dirty="0" smtClean="0"/>
              <a:t>Family:</a:t>
            </a:r>
          </a:p>
          <a:p>
            <a:endParaRPr lang="en-US" dirty="0" smtClean="0"/>
          </a:p>
          <a:p>
            <a:pPr marL="0" indent="0">
              <a:buNone/>
            </a:pPr>
            <a:endParaRPr lang="en-US" dirty="0" smtClean="0"/>
          </a:p>
          <a:p>
            <a:r>
              <a:rPr lang="en-US" dirty="0" smtClean="0"/>
              <a:t>Professional:</a:t>
            </a:r>
          </a:p>
          <a:p>
            <a:endParaRPr lang="en-US" dirty="0"/>
          </a:p>
        </p:txBody>
      </p:sp>
    </p:spTree>
    <p:extLst>
      <p:ext uri="{BB962C8B-B14F-4D97-AF65-F5344CB8AC3E}">
        <p14:creationId xmlns:p14="http://schemas.microsoft.com/office/powerpoint/2010/main" val="146006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Excitement</a:t>
            </a:r>
            <a:endParaRPr lang="en-US" dirty="0"/>
          </a:p>
        </p:txBody>
      </p:sp>
      <p:sp>
        <p:nvSpPr>
          <p:cNvPr id="3" name="Content Placeholder 2"/>
          <p:cNvSpPr>
            <a:spLocks noGrp="1"/>
          </p:cNvSpPr>
          <p:nvPr>
            <p:ph idx="1"/>
          </p:nvPr>
        </p:nvSpPr>
        <p:spPr/>
        <p:txBody>
          <a:bodyPr/>
          <a:lstStyle/>
          <a:p>
            <a:r>
              <a:rPr lang="en-US" dirty="0" smtClean="0"/>
              <a:t>Friends:</a:t>
            </a:r>
          </a:p>
          <a:p>
            <a:pPr marL="0" indent="0">
              <a:buNone/>
            </a:pPr>
            <a:endParaRPr lang="en-US" dirty="0" smtClean="0"/>
          </a:p>
          <a:p>
            <a:pPr marL="0" indent="0">
              <a:buNone/>
            </a:pPr>
            <a:endParaRPr lang="en-US" dirty="0" smtClean="0"/>
          </a:p>
          <a:p>
            <a:r>
              <a:rPr lang="en-US" dirty="0" smtClean="0"/>
              <a:t>Family:</a:t>
            </a:r>
          </a:p>
          <a:p>
            <a:endParaRPr lang="en-US" dirty="0" smtClean="0"/>
          </a:p>
          <a:p>
            <a:pPr marL="0" indent="0">
              <a:buNone/>
            </a:pPr>
            <a:endParaRPr lang="en-US" dirty="0" smtClean="0"/>
          </a:p>
          <a:p>
            <a:r>
              <a:rPr lang="en-US" dirty="0" smtClean="0"/>
              <a:t>Professional:</a:t>
            </a:r>
          </a:p>
          <a:p>
            <a:endParaRPr lang="en-US" dirty="0"/>
          </a:p>
        </p:txBody>
      </p:sp>
    </p:spTree>
    <p:extLst>
      <p:ext uri="{BB962C8B-B14F-4D97-AF65-F5344CB8AC3E}">
        <p14:creationId xmlns:p14="http://schemas.microsoft.com/office/powerpoint/2010/main" val="52579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 each of the following scenarios and answer the questions that follow:</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t>Scenario #1: </a:t>
            </a:r>
            <a:r>
              <a:rPr lang="en-US" sz="3600" dirty="0"/>
              <a:t>Jade has her first job mowing lawns. She works for her best friend’s brother who owns a landscaping company. She’s had the job for about three weeks and really feels like she’s getting into the groove. In fact, it’s the perfect job for her: she loves being outside and appreciates the fact that she can work on her own and even listen to her MP3 player! Jade arrives early at Mr. Z.’s house (her first customer of the day) and gets ready to begin mowing</a:t>
            </a:r>
            <a:r>
              <a:rPr lang="en-US" dirty="0"/>
              <a:t>. </a:t>
            </a:r>
          </a:p>
        </p:txBody>
      </p:sp>
    </p:spTree>
    <p:extLst>
      <p:ext uri="{BB962C8B-B14F-4D97-AF65-F5344CB8AC3E}">
        <p14:creationId xmlns:p14="http://schemas.microsoft.com/office/powerpoint/2010/main" val="263410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159" y="-136633"/>
            <a:ext cx="10515600" cy="7020909"/>
          </a:xfrm>
        </p:spPr>
        <p:txBody>
          <a:bodyPr>
            <a:normAutofit fontScale="62500" lnSpcReduction="20000"/>
          </a:bodyPr>
          <a:lstStyle/>
          <a:p>
            <a:endParaRPr lang="en-US" dirty="0"/>
          </a:p>
          <a:p>
            <a:pPr marL="0" indent="0">
              <a:buNone/>
            </a:pPr>
            <a:r>
              <a:rPr lang="en-US" b="1" dirty="0"/>
              <a:t>Mr. Z.: </a:t>
            </a:r>
            <a:r>
              <a:rPr lang="en-US" dirty="0" smtClean="0"/>
              <a:t>You’re </a:t>
            </a:r>
            <a:r>
              <a:rPr lang="en-US" dirty="0"/>
              <a:t>finally here! </a:t>
            </a:r>
            <a:endParaRPr lang="en-US" dirty="0" smtClean="0"/>
          </a:p>
          <a:p>
            <a:pPr marL="0" indent="0">
              <a:buNone/>
            </a:pPr>
            <a:endParaRPr lang="en-US" sz="300" dirty="0"/>
          </a:p>
          <a:p>
            <a:pPr marL="0" indent="0">
              <a:buNone/>
            </a:pPr>
            <a:r>
              <a:rPr lang="en-US" b="1" dirty="0"/>
              <a:t>Jade: </a:t>
            </a:r>
            <a:r>
              <a:rPr lang="en-US" dirty="0" smtClean="0"/>
              <a:t>Hi</a:t>
            </a:r>
            <a:r>
              <a:rPr lang="en-US" dirty="0"/>
              <a:t>, Mr. Z. Yes, I’m here to mow your lawn. </a:t>
            </a:r>
            <a:endParaRPr lang="en-US" dirty="0" smtClean="0"/>
          </a:p>
          <a:p>
            <a:pPr marL="0" indent="0">
              <a:buNone/>
            </a:pPr>
            <a:endParaRPr lang="en-US" sz="300" dirty="0"/>
          </a:p>
          <a:p>
            <a:pPr marL="0" indent="0">
              <a:buNone/>
            </a:pPr>
            <a:r>
              <a:rPr lang="en-US" b="1" dirty="0"/>
              <a:t>Mr. Z.: </a:t>
            </a:r>
            <a:r>
              <a:rPr lang="en-US" dirty="0" smtClean="0"/>
              <a:t>Well</a:t>
            </a:r>
            <a:r>
              <a:rPr lang="en-US" dirty="0"/>
              <a:t>, you didn’t do a very good job last week. </a:t>
            </a:r>
            <a:endParaRPr lang="en-US" dirty="0" smtClean="0"/>
          </a:p>
          <a:p>
            <a:pPr marL="0" indent="0">
              <a:buNone/>
            </a:pPr>
            <a:endParaRPr lang="en-US" sz="300" dirty="0"/>
          </a:p>
          <a:p>
            <a:pPr marL="0" indent="0">
              <a:buNone/>
            </a:pPr>
            <a:r>
              <a:rPr lang="en-US" b="1" dirty="0"/>
              <a:t>Jade: </a:t>
            </a:r>
            <a:r>
              <a:rPr lang="en-US" dirty="0" smtClean="0"/>
              <a:t>I wasn’t the person to mow your lawn but id like to hear why you were unhappy with the job.</a:t>
            </a:r>
          </a:p>
          <a:p>
            <a:pPr marL="0" indent="0">
              <a:buNone/>
            </a:pPr>
            <a:endParaRPr lang="en-US" sz="300" dirty="0"/>
          </a:p>
          <a:p>
            <a:pPr marL="0" indent="0">
              <a:buNone/>
            </a:pPr>
            <a:r>
              <a:rPr lang="en-US" b="1" dirty="0"/>
              <a:t>Mr. Z.: </a:t>
            </a:r>
            <a:r>
              <a:rPr lang="en-US" dirty="0" smtClean="0"/>
              <a:t>It </a:t>
            </a:r>
            <a:r>
              <a:rPr lang="en-US" dirty="0"/>
              <a:t>was just a mess! </a:t>
            </a:r>
            <a:endParaRPr lang="en-US" dirty="0" smtClean="0"/>
          </a:p>
          <a:p>
            <a:pPr marL="0" indent="0">
              <a:buNone/>
            </a:pPr>
            <a:endParaRPr lang="en-US" sz="300" dirty="0"/>
          </a:p>
          <a:p>
            <a:pPr marL="0" indent="0">
              <a:buNone/>
            </a:pPr>
            <a:r>
              <a:rPr lang="en-US" b="1" dirty="0"/>
              <a:t>Jade: </a:t>
            </a:r>
            <a:r>
              <a:rPr lang="en-US" dirty="0" smtClean="0"/>
              <a:t>Can you please be more specific? What exactly didn’t you like? In what way was it a mess?</a:t>
            </a:r>
          </a:p>
          <a:p>
            <a:pPr marL="0" indent="0">
              <a:buNone/>
            </a:pPr>
            <a:endParaRPr lang="en-US" sz="200" dirty="0"/>
          </a:p>
          <a:p>
            <a:pPr marL="0" indent="0">
              <a:buNone/>
            </a:pPr>
            <a:r>
              <a:rPr lang="en-US" b="1" dirty="0"/>
              <a:t>Mr. Z.: </a:t>
            </a:r>
            <a:r>
              <a:rPr lang="en-US" dirty="0" smtClean="0"/>
              <a:t>Well</a:t>
            </a:r>
            <a:r>
              <a:rPr lang="en-US" dirty="0"/>
              <a:t>, it looked just awful. </a:t>
            </a:r>
            <a:endParaRPr lang="en-US" dirty="0" smtClean="0"/>
          </a:p>
          <a:p>
            <a:pPr marL="0" indent="0">
              <a:buNone/>
            </a:pPr>
            <a:endParaRPr lang="en-US" sz="200" dirty="0"/>
          </a:p>
          <a:p>
            <a:pPr marL="0" indent="0">
              <a:buNone/>
            </a:pPr>
            <a:r>
              <a:rPr lang="en-US" b="1" dirty="0"/>
              <a:t>Jade: </a:t>
            </a:r>
            <a:r>
              <a:rPr lang="en-US" dirty="0" smtClean="0"/>
              <a:t>Mr Z., I really want to make sure that whatever upset you last time doesn’t happen again. If you tell me exactly what you want done differently in the future, it will really help me to be sure your lawn is mowed just the way you like it.</a:t>
            </a:r>
          </a:p>
          <a:p>
            <a:pPr marL="0" indent="0">
              <a:buNone/>
            </a:pPr>
            <a:endParaRPr lang="en-US" sz="200" dirty="0"/>
          </a:p>
          <a:p>
            <a:pPr marL="0" indent="0">
              <a:buNone/>
            </a:pPr>
            <a:r>
              <a:rPr lang="en-US" b="1" dirty="0"/>
              <a:t>Mr. Z.: </a:t>
            </a:r>
            <a:r>
              <a:rPr lang="en-US" dirty="0" smtClean="0"/>
              <a:t>Well</a:t>
            </a:r>
            <a:r>
              <a:rPr lang="en-US" dirty="0"/>
              <a:t>, the cut grass was left on the lawn, and the edges weren’t straight. </a:t>
            </a:r>
            <a:endParaRPr lang="en-US" dirty="0" smtClean="0"/>
          </a:p>
          <a:p>
            <a:pPr marL="0" indent="0">
              <a:buNone/>
            </a:pPr>
            <a:endParaRPr lang="en-US" sz="200" dirty="0"/>
          </a:p>
          <a:p>
            <a:pPr marL="0" indent="0">
              <a:buNone/>
            </a:pPr>
            <a:r>
              <a:rPr lang="en-US" b="1" dirty="0"/>
              <a:t>Jade: </a:t>
            </a:r>
            <a:r>
              <a:rPr lang="en-US" dirty="0" smtClean="0"/>
              <a:t>Okay let me be sure I understand. Besides mowing, you want us to be sure to rake up, remove the cut grass, and be more careful to straighten the edging.</a:t>
            </a:r>
          </a:p>
          <a:p>
            <a:pPr marL="0" indent="0">
              <a:buNone/>
            </a:pPr>
            <a:endParaRPr lang="en-US" sz="200" dirty="0"/>
          </a:p>
          <a:p>
            <a:pPr marL="0" indent="0">
              <a:buNone/>
            </a:pPr>
            <a:r>
              <a:rPr lang="en-US" b="1" dirty="0"/>
              <a:t>Mr. Z.: </a:t>
            </a:r>
            <a:r>
              <a:rPr lang="en-US" dirty="0" smtClean="0"/>
              <a:t>Yes</a:t>
            </a:r>
            <a:r>
              <a:rPr lang="en-US" dirty="0"/>
              <a:t>, that is exactly what I expect! </a:t>
            </a:r>
            <a:endParaRPr lang="en-US" dirty="0" smtClean="0"/>
          </a:p>
          <a:p>
            <a:pPr marL="0" indent="0">
              <a:buNone/>
            </a:pPr>
            <a:endParaRPr lang="en-US" sz="200" dirty="0"/>
          </a:p>
          <a:p>
            <a:pPr marL="0" indent="0">
              <a:buNone/>
            </a:pPr>
            <a:r>
              <a:rPr lang="en-US" b="1" dirty="0"/>
              <a:t>Jade: </a:t>
            </a:r>
            <a:r>
              <a:rPr lang="en-US" dirty="0" smtClean="0"/>
              <a:t>Thanks Mr. Z Ill be sure to do those things today, and I will let the boss know that’s what you would like done from now on.</a:t>
            </a:r>
          </a:p>
          <a:p>
            <a:pPr marL="0" indent="0">
              <a:buNone/>
            </a:pPr>
            <a:endParaRPr lang="en-US" sz="200" dirty="0"/>
          </a:p>
          <a:p>
            <a:pPr marL="0" indent="0">
              <a:buNone/>
            </a:pPr>
            <a:r>
              <a:rPr lang="en-US" b="1" dirty="0"/>
              <a:t>Mr. Z.: </a:t>
            </a:r>
            <a:r>
              <a:rPr lang="en-US" dirty="0" smtClean="0"/>
              <a:t>Thank </a:t>
            </a:r>
            <a:r>
              <a:rPr lang="en-US" dirty="0"/>
              <a:t>you very much. </a:t>
            </a:r>
          </a:p>
        </p:txBody>
      </p:sp>
    </p:spTree>
    <p:extLst>
      <p:ext uri="{BB962C8B-B14F-4D97-AF65-F5344CB8AC3E}">
        <p14:creationId xmlns:p14="http://schemas.microsoft.com/office/powerpoint/2010/main" val="180690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3520"/>
            <a:ext cx="10515600" cy="6634479"/>
          </a:xfrm>
        </p:spPr>
        <p:txBody>
          <a:bodyPr>
            <a:normAutofit/>
          </a:bodyPr>
          <a:lstStyle/>
          <a:p>
            <a:pPr marL="0" indent="0">
              <a:buNone/>
            </a:pPr>
            <a:r>
              <a:rPr lang="en-US" sz="3200" dirty="0" smtClean="0"/>
              <a:t>How </a:t>
            </a:r>
            <a:r>
              <a:rPr lang="en-US" sz="3200" dirty="0"/>
              <a:t>did Jade handle Mr. Z.’s comments? </a:t>
            </a:r>
            <a:endParaRPr lang="en-US" sz="3200" dirty="0" smtClean="0"/>
          </a:p>
          <a:p>
            <a:pPr marL="0" indent="0">
              <a:buNone/>
            </a:pPr>
            <a:endParaRPr lang="en-US" sz="3200" dirty="0" smtClean="0"/>
          </a:p>
          <a:p>
            <a:pPr marL="0" indent="0">
              <a:buNone/>
            </a:pPr>
            <a:endParaRPr lang="en-US" sz="3200" dirty="0"/>
          </a:p>
          <a:p>
            <a:pPr marL="0" indent="0">
              <a:buNone/>
            </a:pPr>
            <a:r>
              <a:rPr lang="en-US" sz="3200" dirty="0" smtClean="0"/>
              <a:t>What </a:t>
            </a:r>
            <a:r>
              <a:rPr lang="en-US" sz="3200" dirty="0"/>
              <a:t>did she do right? </a:t>
            </a:r>
            <a:endParaRPr lang="en-US" sz="3200" dirty="0" smtClean="0"/>
          </a:p>
          <a:p>
            <a:pPr marL="0" indent="0">
              <a:buNone/>
            </a:pPr>
            <a:endParaRPr lang="en-US" sz="3200" dirty="0" smtClean="0"/>
          </a:p>
          <a:p>
            <a:pPr marL="0" indent="0">
              <a:buNone/>
            </a:pPr>
            <a:endParaRPr lang="en-US" sz="3200" dirty="0"/>
          </a:p>
          <a:p>
            <a:pPr marL="0" indent="0">
              <a:buNone/>
            </a:pPr>
            <a:r>
              <a:rPr lang="en-US" sz="3200" dirty="0" smtClean="0"/>
              <a:t>Was </a:t>
            </a:r>
            <a:r>
              <a:rPr lang="en-US" sz="3200" dirty="0"/>
              <a:t>there anything she could have done differently? </a:t>
            </a:r>
            <a:endParaRPr lang="en-US" sz="3200" dirty="0" smtClean="0"/>
          </a:p>
          <a:p>
            <a:pPr marL="0" indent="0">
              <a:buNone/>
            </a:pPr>
            <a:endParaRPr lang="en-US" sz="3200" dirty="0" smtClean="0"/>
          </a:p>
          <a:p>
            <a:pPr marL="0" indent="0">
              <a:buNone/>
            </a:pPr>
            <a:endParaRPr lang="en-US" sz="3200" dirty="0"/>
          </a:p>
          <a:p>
            <a:pPr marL="0" indent="0">
              <a:buNone/>
            </a:pPr>
            <a:r>
              <a:rPr lang="en-US" sz="3200" dirty="0" smtClean="0"/>
              <a:t>What </a:t>
            </a:r>
            <a:r>
              <a:rPr lang="en-US" sz="3200" dirty="0"/>
              <a:t>about Mr. Z.? </a:t>
            </a:r>
            <a:r>
              <a:rPr lang="en-US" sz="3200" dirty="0" smtClean="0"/>
              <a:t>What </a:t>
            </a:r>
            <a:r>
              <a:rPr lang="en-US" sz="3200" dirty="0"/>
              <a:t>could he have done differently? </a:t>
            </a:r>
          </a:p>
          <a:p>
            <a:endParaRPr lang="en-US" dirty="0"/>
          </a:p>
        </p:txBody>
      </p:sp>
    </p:spTree>
    <p:extLst>
      <p:ext uri="{BB962C8B-B14F-4D97-AF65-F5344CB8AC3E}">
        <p14:creationId xmlns:p14="http://schemas.microsoft.com/office/powerpoint/2010/main" val="190901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1280</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Interacting with  Co-Workers and Customers</vt:lpstr>
      <vt:lpstr>Knowing how to communicate with people in the right context for a given situation is an important skill, as there are often unspoken rules and standards that are just expected.   For example, it’s common practice in the professional world to shake hands with people when meeting, rather than offering a high-five or a hug.   We might use slang with our friends when talking about what happened at school or at a party, but we would usually use different words and mannerisms when telling our parents the same information.  </vt:lpstr>
      <vt:lpstr>Consider the following situations and write down how you communicate both verbally and non verbally to each of the following parties:  • FRIENDS   • FAMILY   • PROFESSIONAL (INTERVIEWER, EMPLOYER, TEACHER, ETC.)  </vt:lpstr>
      <vt:lpstr>Saying Hello or Goodbye</vt:lpstr>
      <vt:lpstr>Asking for help</vt:lpstr>
      <vt:lpstr>Showing Excitement</vt:lpstr>
      <vt:lpstr>Read each of the following scenarios and answer the questions that follow: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Interacting with  Co-Workers and Customers</dc:title>
  <dc:creator>DUNN, CHRISTIAN</dc:creator>
  <cp:lastModifiedBy>DUNN, CHRISTIAN</cp:lastModifiedBy>
  <cp:revision>2</cp:revision>
  <dcterms:created xsi:type="dcterms:W3CDTF">2017-09-13T15:07:42Z</dcterms:created>
  <dcterms:modified xsi:type="dcterms:W3CDTF">2017-09-13T16:22:01Z</dcterms:modified>
</cp:coreProperties>
</file>