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5"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4630" autoAdjust="0"/>
  </p:normalViewPr>
  <p:slideViewPr>
    <p:cSldViewPr snapToGrid="0">
      <p:cViewPr varScale="1">
        <p:scale>
          <a:sx n="87" d="100"/>
          <a:sy n="87" d="100"/>
        </p:scale>
        <p:origin x="1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DC25F1C-D81C-4DC6-A4A5-EDEFBF6665BD}" type="datetimeFigureOut">
              <a:rPr lang="en-US" smtClean="0"/>
              <a:t>9/11/2018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3451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C25F1C-D81C-4DC6-A4A5-EDEFBF6665BD}" type="datetimeFigureOut">
              <a:rPr lang="en-US" smtClean="0"/>
              <a:t>9/11/2018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2482402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C25F1C-D81C-4DC6-A4A5-EDEFBF6665BD}" type="datetimeFigureOut">
              <a:rPr lang="en-US" smtClean="0"/>
              <a:t>9/11/2018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655905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C25F1C-D81C-4DC6-A4A5-EDEFBF6665BD}" type="datetimeFigureOut">
              <a:rPr lang="en-US" smtClean="0"/>
              <a:t>9/11/2018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720908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C25F1C-D81C-4DC6-A4A5-EDEFBF6665BD}" type="datetimeFigureOut">
              <a:rPr lang="en-US" smtClean="0"/>
              <a:t>9/11/2018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6592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DC25F1C-D81C-4DC6-A4A5-EDEFBF6665BD}" type="datetimeFigureOut">
              <a:rPr lang="en-US" smtClean="0"/>
              <a:t>9/11/2018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1705757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DC25F1C-D81C-4DC6-A4A5-EDEFBF6665BD}" type="datetimeFigureOut">
              <a:rPr lang="en-US" smtClean="0"/>
              <a:t>9/11/2018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2600509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DC25F1C-D81C-4DC6-A4A5-EDEFBF6665BD}" type="datetimeFigureOut">
              <a:rPr lang="en-US" smtClean="0"/>
              <a:t>9/11/2018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3929469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DC25F1C-D81C-4DC6-A4A5-EDEFBF6665BD}" type="datetimeFigureOut">
              <a:rPr lang="en-US" smtClean="0"/>
              <a:t>9/11/2018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3803694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DC25F1C-D81C-4DC6-A4A5-EDEFBF6665BD}" type="datetimeFigureOut">
              <a:rPr lang="en-US" smtClean="0"/>
              <a:t>9/11/2018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B47D196-7BD4-4BB1-80F8-6216859F8A09}" type="slidenum">
              <a:rPr lang="en-US" smtClean="0"/>
              <a:t>‹#›</a:t>
            </a:fld>
            <a:endParaRPr lang="en-US"/>
          </a:p>
        </p:txBody>
      </p:sp>
    </p:spTree>
    <p:extLst>
      <p:ext uri="{BB962C8B-B14F-4D97-AF65-F5344CB8AC3E}">
        <p14:creationId xmlns:p14="http://schemas.microsoft.com/office/powerpoint/2010/main" val="4192421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8DC25F1C-D81C-4DC6-A4A5-EDEFBF6665BD}" type="datetimeFigureOut">
              <a:rPr lang="en-US" smtClean="0"/>
              <a:t>9/11/2018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B47D196-7BD4-4BB1-80F8-6216859F8A09}" type="slidenum">
              <a:rPr lang="en-US" smtClean="0"/>
              <a:t>‹#›</a:t>
            </a:fld>
            <a:endParaRPr lang="en-US"/>
          </a:p>
        </p:txBody>
      </p:sp>
    </p:spTree>
    <p:extLst>
      <p:ext uri="{BB962C8B-B14F-4D97-AF65-F5344CB8AC3E}">
        <p14:creationId xmlns:p14="http://schemas.microsoft.com/office/powerpoint/2010/main" val="1656120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DC25F1C-D81C-4DC6-A4A5-EDEFBF6665BD}" type="datetimeFigureOut">
              <a:rPr lang="en-US" smtClean="0"/>
              <a:t>9/11/2018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B47D196-7BD4-4BB1-80F8-6216859F8A0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5556448"/>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mn-lt"/>
              </a:rPr>
              <a:t>Forms of Business Ownership</a:t>
            </a:r>
            <a:endParaRPr lang="en-US" b="1" dirty="0">
              <a:latin typeface="+mn-lt"/>
            </a:endParaRPr>
          </a:p>
        </p:txBody>
      </p:sp>
      <p:sp>
        <p:nvSpPr>
          <p:cNvPr id="3" name="Subtitle 2"/>
          <p:cNvSpPr>
            <a:spLocks noGrp="1"/>
          </p:cNvSpPr>
          <p:nvPr>
            <p:ph type="subTitle" idx="1"/>
          </p:nvPr>
        </p:nvSpPr>
        <p:spPr>
          <a:xfrm>
            <a:off x="1100051" y="4455620"/>
            <a:ext cx="10058400" cy="1879079"/>
          </a:xfrm>
        </p:spPr>
        <p:txBody>
          <a:bodyPr>
            <a:normAutofit fontScale="92500" lnSpcReduction="10000"/>
          </a:bodyPr>
          <a:lstStyle/>
          <a:p>
            <a:r>
              <a:rPr lang="en-US" b="1" dirty="0"/>
              <a:t>Businesses can take a variety of legal forms, each with its own advantages and disadvantages, so knowing more about each will serve you well. </a:t>
            </a:r>
            <a:endParaRPr lang="en-US" b="1" dirty="0" smtClean="0"/>
          </a:p>
          <a:p>
            <a:r>
              <a:rPr lang="en-US" b="1" dirty="0" smtClean="0"/>
              <a:t>we </a:t>
            </a:r>
            <a:r>
              <a:rPr lang="en-US" b="1" dirty="0"/>
              <a:t>will discuss the most popular forms of business ownership: sole proprietorship, general partnership, limited partnership, corporation, S corporation, and limited liability company.</a:t>
            </a:r>
            <a:endParaRPr lang="en-US" b="1" dirty="0"/>
          </a:p>
        </p:txBody>
      </p:sp>
    </p:spTree>
    <p:extLst>
      <p:ext uri="{BB962C8B-B14F-4D97-AF65-F5344CB8AC3E}">
        <p14:creationId xmlns:p14="http://schemas.microsoft.com/office/powerpoint/2010/main" val="418431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dirty="0" smtClean="0">
                <a:latin typeface="+mn-lt"/>
              </a:rPr>
              <a:t>Joint Venture</a:t>
            </a:r>
            <a:endParaRPr lang="en-US" sz="7200" dirty="0">
              <a:latin typeface="+mn-lt"/>
            </a:endParaRPr>
          </a:p>
        </p:txBody>
      </p:sp>
      <p:sp>
        <p:nvSpPr>
          <p:cNvPr id="10" name="Content Placeholder 2"/>
          <p:cNvSpPr>
            <a:spLocks noGrp="1"/>
          </p:cNvSpPr>
          <p:nvPr>
            <p:ph idx="1"/>
          </p:nvPr>
        </p:nvSpPr>
        <p:spPr>
          <a:xfrm>
            <a:off x="583378" y="2497513"/>
            <a:ext cx="11086204" cy="2160550"/>
          </a:xfrm>
        </p:spPr>
        <p:txBody>
          <a:bodyPr>
            <a:normAutofit/>
          </a:bodyPr>
          <a:lstStyle/>
          <a:p>
            <a:pPr>
              <a:lnSpc>
                <a:spcPct val="100000"/>
              </a:lnSpc>
            </a:pPr>
            <a:r>
              <a:rPr lang="en-US" sz="4000" b="1" dirty="0"/>
              <a:t>A joint venture is a general partnership that lasts only for a limited time, such as for the duration of a project.</a:t>
            </a:r>
            <a:endParaRPr lang="en-US" sz="4000" b="1" dirty="0"/>
          </a:p>
        </p:txBody>
      </p:sp>
    </p:spTree>
    <p:extLst>
      <p:ext uri="{BB962C8B-B14F-4D97-AF65-F5344CB8AC3E}">
        <p14:creationId xmlns:p14="http://schemas.microsoft.com/office/powerpoint/2010/main" val="8017941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dirty="0" smtClean="0">
                <a:latin typeface="+mn-lt"/>
              </a:rPr>
              <a:t>Corporations</a:t>
            </a:r>
            <a:endParaRPr lang="en-US" sz="7200" b="1" dirty="0">
              <a:latin typeface="+mn-lt"/>
            </a:endParaRPr>
          </a:p>
        </p:txBody>
      </p:sp>
      <p:pic>
        <p:nvPicPr>
          <p:cNvPr id="4" name="Picture 3"/>
          <p:cNvPicPr>
            <a:picLocks noChangeAspect="1"/>
          </p:cNvPicPr>
          <p:nvPr/>
        </p:nvPicPr>
        <p:blipFill>
          <a:blip r:embed="rId2"/>
          <a:stretch>
            <a:fillRect/>
          </a:stretch>
        </p:blipFill>
        <p:spPr>
          <a:xfrm>
            <a:off x="3383168" y="2139873"/>
            <a:ext cx="5486624" cy="3862583"/>
          </a:xfrm>
          <a:prstGeom prst="rect">
            <a:avLst/>
          </a:prstGeom>
        </p:spPr>
      </p:pic>
    </p:spTree>
    <p:extLst>
      <p:ext uri="{BB962C8B-B14F-4D97-AF65-F5344CB8AC3E}">
        <p14:creationId xmlns:p14="http://schemas.microsoft.com/office/powerpoint/2010/main" val="41133330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dirty="0" smtClean="0">
                <a:latin typeface="+mn-lt"/>
              </a:rPr>
              <a:t>Corporation</a:t>
            </a:r>
            <a:endParaRPr lang="en-US" sz="7200" dirty="0">
              <a:latin typeface="+mn-lt"/>
            </a:endParaRPr>
          </a:p>
        </p:txBody>
      </p:sp>
      <p:sp>
        <p:nvSpPr>
          <p:cNvPr id="10" name="Content Placeholder 2"/>
          <p:cNvSpPr>
            <a:spLocks noGrp="1"/>
          </p:cNvSpPr>
          <p:nvPr>
            <p:ph idx="1"/>
          </p:nvPr>
        </p:nvSpPr>
        <p:spPr>
          <a:xfrm>
            <a:off x="481180" y="1873568"/>
            <a:ext cx="11290599" cy="4634807"/>
          </a:xfrm>
        </p:spPr>
        <p:txBody>
          <a:bodyPr>
            <a:normAutofit/>
          </a:bodyPr>
          <a:lstStyle/>
          <a:p>
            <a:pPr>
              <a:lnSpc>
                <a:spcPct val="100000"/>
              </a:lnSpc>
            </a:pPr>
            <a:r>
              <a:rPr lang="en-US" b="1" dirty="0"/>
              <a:t>A corporation still allows individuals to band together, but it protects those individuals from personal liability if the business is sued. This is because the corporation is a separate legal entity, something that’s not the case with a partnership. Corporations can be designated either as profit or non-profit. According to the U.S. Census Bureau, there were 5.8 million corporations in the United States in 2008, , generating $984 billion in net income.</a:t>
            </a:r>
          </a:p>
          <a:p>
            <a:pPr>
              <a:lnSpc>
                <a:spcPct val="100000"/>
              </a:lnSpc>
            </a:pPr>
            <a:r>
              <a:rPr lang="en-US" b="1" dirty="0"/>
              <a:t>The corporation is essentially a legal fiction. In the eyes of the state where it’s incorporated, it’s considered an “artificial person” that comes into existence when an individual (the incorporator) files a form called the articles of incorporation. </a:t>
            </a:r>
            <a:r>
              <a:rPr lang="en-US" b="1" dirty="0" smtClean="0"/>
              <a:t>A shareholder</a:t>
            </a:r>
            <a:r>
              <a:rPr lang="en-US" b="1" dirty="0"/>
              <a:t> is the name given to a person who owns the corporation. Most corporations have more than one, and sometimes hundreds or thousands, of shareholders. Corporations must have a board of directors, annual company meetings, and an annual report. They’re managed by these directors, who are elected by shareholders</a:t>
            </a:r>
            <a:r>
              <a:rPr lang="en-US" b="1" dirty="0" smtClean="0"/>
              <a:t>.</a:t>
            </a:r>
          </a:p>
          <a:p>
            <a:pPr>
              <a:lnSpc>
                <a:spcPct val="100000"/>
              </a:lnSpc>
            </a:pPr>
            <a:r>
              <a:rPr lang="en-US" b="1" dirty="0"/>
              <a:t>While it may perhaps sound confusing at first, the corporation, since it is a separate legal entity from the shareholder, runs the business on behalf of the shareholders, yet the shareholders have complete control.</a:t>
            </a:r>
          </a:p>
        </p:txBody>
      </p:sp>
    </p:spTree>
    <p:extLst>
      <p:ext uri="{BB962C8B-B14F-4D97-AF65-F5344CB8AC3E}">
        <p14:creationId xmlns:p14="http://schemas.microsoft.com/office/powerpoint/2010/main" val="11505603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7200" b="1" dirty="0" smtClean="0"/>
              <a:t/>
            </a:r>
            <a:br>
              <a:rPr lang="en-US" sz="7200" b="1" dirty="0" smtClean="0"/>
            </a:br>
            <a:r>
              <a:rPr lang="en-US" sz="7200" b="1" dirty="0" smtClean="0"/>
              <a:t>Advantages</a:t>
            </a:r>
            <a:endParaRPr lang="en-US" sz="7200" dirty="0"/>
          </a:p>
        </p:txBody>
      </p:sp>
      <p:sp>
        <p:nvSpPr>
          <p:cNvPr id="3" name="Content Placeholder 2"/>
          <p:cNvSpPr>
            <a:spLocks noGrp="1"/>
          </p:cNvSpPr>
          <p:nvPr>
            <p:ph idx="1"/>
          </p:nvPr>
        </p:nvSpPr>
        <p:spPr>
          <a:xfrm>
            <a:off x="482020" y="1737360"/>
            <a:ext cx="11288919" cy="4559504"/>
          </a:xfrm>
        </p:spPr>
        <p:txBody>
          <a:bodyPr>
            <a:noAutofit/>
          </a:bodyPr>
          <a:lstStyle/>
          <a:p>
            <a:pPr>
              <a:lnSpc>
                <a:spcPct val="120000"/>
              </a:lnSpc>
            </a:pPr>
            <a:endParaRPr lang="en-US" sz="100" dirty="0" smtClean="0"/>
          </a:p>
          <a:p>
            <a:pPr marL="457200" indent="-457200">
              <a:lnSpc>
                <a:spcPct val="120000"/>
              </a:lnSpc>
              <a:buFont typeface="+mj-lt"/>
              <a:buAutoNum type="arabicPeriod"/>
            </a:pPr>
            <a:r>
              <a:rPr lang="en-US" sz="2400" b="1" dirty="0" smtClean="0"/>
              <a:t>You </a:t>
            </a:r>
            <a:r>
              <a:rPr lang="en-US" sz="2400" b="1" dirty="0"/>
              <a:t>can hire yourself as an employee and take advantage of the health and retirement plans mentioned above. </a:t>
            </a:r>
            <a:endParaRPr lang="en-US" sz="2400" b="1" dirty="0" smtClean="0"/>
          </a:p>
          <a:p>
            <a:pPr marL="457200" indent="-457200">
              <a:lnSpc>
                <a:spcPct val="120000"/>
              </a:lnSpc>
              <a:buFont typeface="+mj-lt"/>
              <a:buAutoNum type="arabicPeriod"/>
            </a:pPr>
            <a:r>
              <a:rPr lang="en-US" sz="2400" b="1" dirty="0" smtClean="0"/>
              <a:t>As </a:t>
            </a:r>
            <a:r>
              <a:rPr lang="en-US" sz="2400" b="1" dirty="0"/>
              <a:t>an individual aren’t personally liable in a lawsuit brought against the corporation. </a:t>
            </a:r>
            <a:endParaRPr lang="en-US" sz="2400" b="1" dirty="0" smtClean="0"/>
          </a:p>
          <a:p>
            <a:pPr marL="457200" indent="-457200">
              <a:lnSpc>
                <a:spcPct val="120000"/>
              </a:lnSpc>
              <a:buFont typeface="+mj-lt"/>
              <a:buAutoNum type="arabicPeriod"/>
            </a:pPr>
            <a:r>
              <a:rPr lang="en-US" sz="2400" b="1" dirty="0" smtClean="0"/>
              <a:t>Your </a:t>
            </a:r>
            <a:r>
              <a:rPr lang="en-US" sz="2400" b="1" dirty="0"/>
              <a:t>personal assets can’t be used to pay corporate debt. </a:t>
            </a:r>
            <a:endParaRPr lang="en-US" sz="2400" b="1" dirty="0" smtClean="0"/>
          </a:p>
          <a:p>
            <a:pPr marL="457200" indent="-457200">
              <a:lnSpc>
                <a:spcPct val="120000"/>
              </a:lnSpc>
              <a:buFont typeface="+mj-lt"/>
              <a:buAutoNum type="arabicPeriod"/>
            </a:pPr>
            <a:r>
              <a:rPr lang="en-US" sz="2400" b="1" dirty="0" smtClean="0"/>
              <a:t>Corporations </a:t>
            </a:r>
            <a:r>
              <a:rPr lang="en-US" sz="2400" b="1" dirty="0"/>
              <a:t>can raise money through the sale of stock. </a:t>
            </a:r>
            <a:endParaRPr lang="en-US" sz="2400" b="1" dirty="0" smtClean="0"/>
          </a:p>
          <a:p>
            <a:pPr marL="457200" indent="-457200">
              <a:lnSpc>
                <a:spcPct val="120000"/>
              </a:lnSpc>
              <a:buFont typeface="+mj-lt"/>
              <a:buAutoNum type="arabicPeriod"/>
            </a:pPr>
            <a:r>
              <a:rPr lang="en-US" sz="2400" b="1" dirty="0" smtClean="0"/>
              <a:t>Corporations </a:t>
            </a:r>
            <a:r>
              <a:rPr lang="en-US" sz="2400" b="1" dirty="0"/>
              <a:t>tend to have an easier time attracting quality employees because they can offer things like stock options and a wider array of insurance benefits.</a:t>
            </a:r>
            <a:endParaRPr lang="en-US" sz="2400" b="1" dirty="0"/>
          </a:p>
        </p:txBody>
      </p:sp>
    </p:spTree>
    <p:extLst>
      <p:ext uri="{BB962C8B-B14F-4D97-AF65-F5344CB8AC3E}">
        <p14:creationId xmlns:p14="http://schemas.microsoft.com/office/powerpoint/2010/main" val="13656680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7200" b="1" dirty="0" smtClean="0"/>
              <a:t/>
            </a:r>
            <a:br>
              <a:rPr lang="en-US" sz="7200" b="1" dirty="0" smtClean="0"/>
            </a:br>
            <a:r>
              <a:rPr lang="en-US" sz="7200" b="1" dirty="0" smtClean="0"/>
              <a:t>Disadvantages</a:t>
            </a:r>
            <a:endParaRPr lang="en-US" sz="7200" dirty="0"/>
          </a:p>
        </p:txBody>
      </p:sp>
      <p:sp>
        <p:nvSpPr>
          <p:cNvPr id="3" name="Content Placeholder 2"/>
          <p:cNvSpPr>
            <a:spLocks noGrp="1"/>
          </p:cNvSpPr>
          <p:nvPr>
            <p:ph idx="1"/>
          </p:nvPr>
        </p:nvSpPr>
        <p:spPr>
          <a:xfrm>
            <a:off x="482020" y="1737360"/>
            <a:ext cx="11288919" cy="4559504"/>
          </a:xfrm>
        </p:spPr>
        <p:txBody>
          <a:bodyPr>
            <a:noAutofit/>
          </a:bodyPr>
          <a:lstStyle/>
          <a:p>
            <a:pPr>
              <a:lnSpc>
                <a:spcPct val="120000"/>
              </a:lnSpc>
            </a:pPr>
            <a:endParaRPr lang="en-US" sz="100" dirty="0" smtClean="0"/>
          </a:p>
          <a:p>
            <a:pPr marL="457200" indent="-457200">
              <a:lnSpc>
                <a:spcPct val="120000"/>
              </a:lnSpc>
              <a:buFont typeface="+mj-lt"/>
              <a:buAutoNum type="arabicPeriod"/>
            </a:pPr>
            <a:r>
              <a:rPr lang="en-US" sz="2400" b="1" dirty="0" smtClean="0"/>
              <a:t>The individual </a:t>
            </a:r>
            <a:r>
              <a:rPr lang="en-US" sz="2400" b="1" dirty="0"/>
              <a:t>does not have as much personal control over the direction of the business than if he or she were part of a partnership or even a sole proprietor. </a:t>
            </a:r>
            <a:endParaRPr lang="en-US" sz="2400" b="1" dirty="0" smtClean="0"/>
          </a:p>
          <a:p>
            <a:pPr marL="457200" indent="-457200">
              <a:lnSpc>
                <a:spcPct val="120000"/>
              </a:lnSpc>
              <a:buFont typeface="+mj-lt"/>
              <a:buAutoNum type="arabicPeriod"/>
            </a:pPr>
            <a:r>
              <a:rPr lang="en-US" sz="2400" b="1" dirty="0" smtClean="0"/>
              <a:t>Forming </a:t>
            </a:r>
            <a:r>
              <a:rPr lang="en-US" sz="2400" b="1" dirty="0"/>
              <a:t>a corporation may result in higher taxes—corporations are issued a tax ID and must pay federal, state, and possibly even local taxes. </a:t>
            </a:r>
            <a:endParaRPr lang="en-US" sz="2400" b="1" dirty="0" smtClean="0"/>
          </a:p>
          <a:p>
            <a:pPr marL="457200" indent="-457200">
              <a:lnSpc>
                <a:spcPct val="120000"/>
              </a:lnSpc>
              <a:buFont typeface="+mj-lt"/>
              <a:buAutoNum type="arabicPeriod"/>
            </a:pPr>
            <a:r>
              <a:rPr lang="en-US" sz="2400" b="1" dirty="0" smtClean="0"/>
              <a:t>Corporations </a:t>
            </a:r>
            <a:r>
              <a:rPr lang="en-US" sz="2400" b="1" dirty="0"/>
              <a:t>are taxed twice—first on profits and then on any dividends (profit sharing) paid to shareholders.</a:t>
            </a:r>
            <a:endParaRPr lang="en-US" sz="2400" b="1" dirty="0"/>
          </a:p>
        </p:txBody>
      </p:sp>
    </p:spTree>
    <p:extLst>
      <p:ext uri="{BB962C8B-B14F-4D97-AF65-F5344CB8AC3E}">
        <p14:creationId xmlns:p14="http://schemas.microsoft.com/office/powerpoint/2010/main" val="24299221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dirty="0" smtClean="0">
                <a:latin typeface="+mn-lt"/>
              </a:rPr>
              <a:t>S Corporation</a:t>
            </a:r>
            <a:endParaRPr lang="en-US" sz="7200" dirty="0">
              <a:latin typeface="+mn-lt"/>
            </a:endParaRPr>
          </a:p>
        </p:txBody>
      </p:sp>
      <p:sp>
        <p:nvSpPr>
          <p:cNvPr id="10" name="Content Placeholder 2"/>
          <p:cNvSpPr>
            <a:spLocks noGrp="1"/>
          </p:cNvSpPr>
          <p:nvPr>
            <p:ph idx="1"/>
          </p:nvPr>
        </p:nvSpPr>
        <p:spPr>
          <a:xfrm>
            <a:off x="481180" y="1873568"/>
            <a:ext cx="11290599" cy="4634807"/>
          </a:xfrm>
        </p:spPr>
        <p:txBody>
          <a:bodyPr>
            <a:noAutofit/>
          </a:bodyPr>
          <a:lstStyle/>
          <a:p>
            <a:pPr>
              <a:lnSpc>
                <a:spcPct val="100000"/>
              </a:lnSpc>
            </a:pPr>
            <a:r>
              <a:rPr lang="en-US" sz="2800" b="1" dirty="0"/>
              <a:t>An S corporation is the same as a standard corporation, but with one difference: S corporations are taxed in the same way as a partnership. This means that, especially early on in the days of a corporation, a shareholder’s individual income can be used to offset any losses incurred by the corporation. In time, most S corporations will revert to a standard C corporation status when the corporation begins making regular profits. If the shareholders do make a profit, they must pay themselves only what the IRS terms “reasonable compensation”—paying too much could result in the IRS reclassifying all profits as wages and taxing them as such.</a:t>
            </a:r>
          </a:p>
        </p:txBody>
      </p:sp>
    </p:spTree>
    <p:extLst>
      <p:ext uri="{BB962C8B-B14F-4D97-AF65-F5344CB8AC3E}">
        <p14:creationId xmlns:p14="http://schemas.microsoft.com/office/powerpoint/2010/main" val="2492995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dirty="0" smtClean="0">
                <a:latin typeface="+mn-lt"/>
              </a:rPr>
              <a:t>Nonprofit Corporation</a:t>
            </a:r>
            <a:endParaRPr lang="en-US" sz="7200" dirty="0">
              <a:latin typeface="+mn-lt"/>
            </a:endParaRPr>
          </a:p>
        </p:txBody>
      </p:sp>
      <p:sp>
        <p:nvSpPr>
          <p:cNvPr id="10" name="Content Placeholder 2"/>
          <p:cNvSpPr>
            <a:spLocks noGrp="1"/>
          </p:cNvSpPr>
          <p:nvPr>
            <p:ph idx="1"/>
          </p:nvPr>
        </p:nvSpPr>
        <p:spPr>
          <a:xfrm>
            <a:off x="481180" y="2413394"/>
            <a:ext cx="11290599" cy="4634807"/>
          </a:xfrm>
        </p:spPr>
        <p:txBody>
          <a:bodyPr>
            <a:noAutofit/>
          </a:bodyPr>
          <a:lstStyle/>
          <a:p>
            <a:pPr>
              <a:lnSpc>
                <a:spcPct val="100000"/>
              </a:lnSpc>
            </a:pPr>
            <a:r>
              <a:rPr lang="en-US" sz="3600" b="1" dirty="0"/>
              <a:t>A nonprofit corporation is a form of corporation that serves the public interest and therefore is not primarily concerned with turning a profit. </a:t>
            </a:r>
          </a:p>
        </p:txBody>
      </p:sp>
    </p:spTree>
    <p:extLst>
      <p:ext uri="{BB962C8B-B14F-4D97-AF65-F5344CB8AC3E}">
        <p14:creationId xmlns:p14="http://schemas.microsoft.com/office/powerpoint/2010/main" val="24471244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dirty="0" smtClean="0">
                <a:latin typeface="+mn-lt"/>
              </a:rPr>
              <a:t>Limited Liability Company</a:t>
            </a:r>
            <a:endParaRPr lang="en-US" sz="7200" dirty="0">
              <a:latin typeface="+mn-lt"/>
            </a:endParaRPr>
          </a:p>
        </p:txBody>
      </p:sp>
      <p:pic>
        <p:nvPicPr>
          <p:cNvPr id="5" name="Picture 4"/>
          <p:cNvPicPr>
            <a:picLocks noChangeAspect="1"/>
          </p:cNvPicPr>
          <p:nvPr/>
        </p:nvPicPr>
        <p:blipFill>
          <a:blip r:embed="rId2"/>
          <a:stretch>
            <a:fillRect/>
          </a:stretch>
        </p:blipFill>
        <p:spPr>
          <a:xfrm>
            <a:off x="3131269" y="2374020"/>
            <a:ext cx="5990422" cy="3271086"/>
          </a:xfrm>
          <a:prstGeom prst="rect">
            <a:avLst/>
          </a:prstGeom>
        </p:spPr>
      </p:pic>
    </p:spTree>
    <p:extLst>
      <p:ext uri="{BB962C8B-B14F-4D97-AF65-F5344CB8AC3E}">
        <p14:creationId xmlns:p14="http://schemas.microsoft.com/office/powerpoint/2010/main" val="29467436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dirty="0" smtClean="0">
                <a:latin typeface="+mn-lt"/>
              </a:rPr>
              <a:t>Limited Liability Company</a:t>
            </a:r>
            <a:endParaRPr lang="en-US" sz="7200" dirty="0">
              <a:latin typeface="+mn-lt"/>
            </a:endParaRPr>
          </a:p>
        </p:txBody>
      </p:sp>
      <p:sp>
        <p:nvSpPr>
          <p:cNvPr id="10" name="Content Placeholder 2"/>
          <p:cNvSpPr>
            <a:spLocks noGrp="1"/>
          </p:cNvSpPr>
          <p:nvPr>
            <p:ph idx="1"/>
          </p:nvPr>
        </p:nvSpPr>
        <p:spPr>
          <a:xfrm>
            <a:off x="481180" y="1873568"/>
            <a:ext cx="11290599" cy="4634807"/>
          </a:xfrm>
        </p:spPr>
        <p:txBody>
          <a:bodyPr>
            <a:normAutofit fontScale="92500"/>
          </a:bodyPr>
          <a:lstStyle/>
          <a:p>
            <a:pPr>
              <a:lnSpc>
                <a:spcPct val="100000"/>
              </a:lnSpc>
            </a:pPr>
            <a:r>
              <a:rPr lang="en-US" sz="2800" b="1" dirty="0"/>
              <a:t>The most recent form of business organization is the limited liability company, or LLC for short. It’s available across the U.S. (49 of 50 states) and blends the best parts of a corporation and a partnership. One of more individuals form an LLC through a written agreement and are considered members of the LLC.</a:t>
            </a:r>
          </a:p>
          <a:p>
            <a:pPr>
              <a:lnSpc>
                <a:spcPct val="100000"/>
              </a:lnSpc>
            </a:pPr>
            <a:r>
              <a:rPr lang="en-US" sz="2800" b="1" dirty="0"/>
              <a:t>In terms of advantages, the LLC has the taxation pass-through of a partnership, while it has the limited liability of a corporation. In other words, partners are not typically liable for the debt of the LLC. There is also less paperwork and overall administrative overhead with an LLC as opposed to a corporation.</a:t>
            </a:r>
          </a:p>
          <a:p>
            <a:pPr>
              <a:lnSpc>
                <a:spcPct val="100000"/>
              </a:lnSpc>
            </a:pPr>
            <a:r>
              <a:rPr lang="en-US" sz="2800" b="1" dirty="0"/>
              <a:t>One disadvantage is that very often an LLC must be dissolved if one of the members leaves.</a:t>
            </a:r>
          </a:p>
          <a:p>
            <a:pPr>
              <a:lnSpc>
                <a:spcPct val="100000"/>
              </a:lnSpc>
            </a:pPr>
            <a:endParaRPr lang="en-US" b="1" dirty="0"/>
          </a:p>
        </p:txBody>
      </p:sp>
    </p:spTree>
    <p:extLst>
      <p:ext uri="{BB962C8B-B14F-4D97-AF65-F5344CB8AC3E}">
        <p14:creationId xmlns:p14="http://schemas.microsoft.com/office/powerpoint/2010/main" val="1199770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dirty="0" smtClean="0">
                <a:latin typeface="+mn-lt"/>
              </a:rPr>
              <a:t>Limited Liability Company</a:t>
            </a:r>
            <a:endParaRPr lang="en-US" sz="7200" dirty="0">
              <a:latin typeface="+mn-lt"/>
            </a:endParaRPr>
          </a:p>
        </p:txBody>
      </p:sp>
      <p:sp>
        <p:nvSpPr>
          <p:cNvPr id="10" name="Content Placeholder 2"/>
          <p:cNvSpPr>
            <a:spLocks noGrp="1"/>
          </p:cNvSpPr>
          <p:nvPr>
            <p:ph idx="1"/>
          </p:nvPr>
        </p:nvSpPr>
        <p:spPr>
          <a:xfrm>
            <a:off x="481180" y="1979731"/>
            <a:ext cx="11290599" cy="5026997"/>
          </a:xfrm>
        </p:spPr>
        <p:txBody>
          <a:bodyPr>
            <a:normAutofit fontScale="62500" lnSpcReduction="20000"/>
          </a:bodyPr>
          <a:lstStyle/>
          <a:p>
            <a:pPr>
              <a:lnSpc>
                <a:spcPct val="120000"/>
              </a:lnSpc>
            </a:pPr>
            <a:r>
              <a:rPr lang="en-US" sz="2800" b="1" dirty="0"/>
              <a:t>According to the U.S. Small Business Administration (SBA), there are several steps to forming an LLC:</a:t>
            </a:r>
          </a:p>
          <a:p>
            <a:pPr marL="514350" indent="-514350">
              <a:lnSpc>
                <a:spcPct val="120000"/>
              </a:lnSpc>
              <a:buFont typeface="+mj-lt"/>
              <a:buAutoNum type="arabicPeriod"/>
            </a:pPr>
            <a:r>
              <a:rPr lang="en-US" sz="2800" b="1" dirty="0"/>
              <a:t>Choose a unique business name. </a:t>
            </a:r>
            <a:endParaRPr lang="en-US" sz="2800" b="1" dirty="0" smtClean="0"/>
          </a:p>
          <a:p>
            <a:pPr marL="514350" indent="-514350">
              <a:lnSpc>
                <a:spcPct val="120000"/>
              </a:lnSpc>
              <a:buFont typeface="+mj-lt"/>
              <a:buAutoNum type="arabicPeriod"/>
            </a:pPr>
            <a:r>
              <a:rPr lang="en-US" sz="2800" b="1" dirty="0" smtClean="0"/>
              <a:t>File </a:t>
            </a:r>
            <a:r>
              <a:rPr lang="en-US" sz="2800" b="1" dirty="0"/>
              <a:t>the articles of organization. This includes your business name, address, and names of your </a:t>
            </a:r>
            <a:r>
              <a:rPr lang="en-US" sz="2800" b="1" dirty="0" smtClean="0"/>
              <a:t>members.</a:t>
            </a:r>
          </a:p>
          <a:p>
            <a:pPr marL="514350" indent="-514350">
              <a:lnSpc>
                <a:spcPct val="120000"/>
              </a:lnSpc>
              <a:buFont typeface="+mj-lt"/>
              <a:buAutoNum type="arabicPeriod"/>
            </a:pPr>
            <a:r>
              <a:rPr lang="en-US" sz="2800" b="1" dirty="0" smtClean="0"/>
              <a:t>Create </a:t>
            </a:r>
            <a:r>
              <a:rPr lang="en-US" sz="2800" b="1" dirty="0"/>
              <a:t>an operating agreement. While many states don’t require this, the SBA recommends this for LLCs with more than one member “because it structures your LLC’s finances and organization, and provides rules and regulations for smooth operation. The operating agreement usually includes percentage of interests, allocation of profits and losses, member’s rights and responsibilities and other provisions</a:t>
            </a:r>
            <a:r>
              <a:rPr lang="en-US" sz="2800" b="1" dirty="0" smtClean="0"/>
              <a:t>.”</a:t>
            </a:r>
          </a:p>
          <a:p>
            <a:pPr marL="514350" indent="-514350">
              <a:lnSpc>
                <a:spcPct val="120000"/>
              </a:lnSpc>
              <a:buFont typeface="+mj-lt"/>
              <a:buAutoNum type="arabicPeriod"/>
            </a:pPr>
            <a:r>
              <a:rPr lang="en-US" sz="2800" b="1" dirty="0" smtClean="0"/>
              <a:t>Get </a:t>
            </a:r>
            <a:r>
              <a:rPr lang="en-US" sz="2800" b="1" dirty="0"/>
              <a:t>the necessary licenses and permits. </a:t>
            </a:r>
            <a:endParaRPr lang="en-US" sz="2800" b="1" dirty="0" smtClean="0"/>
          </a:p>
          <a:p>
            <a:pPr marL="514350" indent="-514350">
              <a:lnSpc>
                <a:spcPct val="120000"/>
              </a:lnSpc>
              <a:buFont typeface="+mj-lt"/>
              <a:buAutoNum type="arabicPeriod"/>
            </a:pPr>
            <a:r>
              <a:rPr lang="en-US" sz="2800" b="1" dirty="0" smtClean="0"/>
              <a:t>If </a:t>
            </a:r>
            <a:r>
              <a:rPr lang="en-US" sz="2800" b="1" dirty="0"/>
              <a:t>needed, hire </a:t>
            </a:r>
            <a:r>
              <a:rPr lang="en-US" sz="2800" b="1" dirty="0" smtClean="0"/>
              <a:t>employees.</a:t>
            </a:r>
            <a:endParaRPr lang="en-US" sz="2800" b="1" dirty="0"/>
          </a:p>
          <a:p>
            <a:pPr marL="514350" indent="-514350">
              <a:lnSpc>
                <a:spcPct val="120000"/>
              </a:lnSpc>
              <a:buFont typeface="+mj-lt"/>
              <a:buAutoNum type="arabicPeriod"/>
            </a:pPr>
            <a:r>
              <a:rPr lang="en-US" sz="2800" b="1" dirty="0" smtClean="0"/>
              <a:t>Announce </a:t>
            </a:r>
            <a:r>
              <a:rPr lang="en-US" sz="2800" b="1" dirty="0"/>
              <a:t>your business. Several states require this final step. These announcements typically appear in a local newspaper.</a:t>
            </a:r>
          </a:p>
          <a:p>
            <a:pPr>
              <a:lnSpc>
                <a:spcPct val="100000"/>
              </a:lnSpc>
            </a:pPr>
            <a:endParaRPr lang="en-US" b="1" dirty="0"/>
          </a:p>
        </p:txBody>
      </p:sp>
    </p:spTree>
    <p:extLst>
      <p:ext uri="{BB962C8B-B14F-4D97-AF65-F5344CB8AC3E}">
        <p14:creationId xmlns:p14="http://schemas.microsoft.com/office/powerpoint/2010/main" val="15300417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dirty="0">
                <a:latin typeface="+mn-lt"/>
              </a:rPr>
              <a:t>Sole P</a:t>
            </a:r>
            <a:r>
              <a:rPr lang="en-US" sz="7200" b="1" dirty="0" smtClean="0">
                <a:latin typeface="+mn-lt"/>
              </a:rPr>
              <a:t>roprietorship</a:t>
            </a:r>
            <a:endParaRPr lang="en-US" sz="7200" dirty="0">
              <a:latin typeface="+mn-lt"/>
            </a:endParaRPr>
          </a:p>
        </p:txBody>
      </p:sp>
      <p:pic>
        <p:nvPicPr>
          <p:cNvPr id="5" name="Picture 4"/>
          <p:cNvPicPr>
            <a:picLocks noChangeAspect="1"/>
          </p:cNvPicPr>
          <p:nvPr/>
        </p:nvPicPr>
        <p:blipFill>
          <a:blip r:embed="rId2"/>
          <a:stretch>
            <a:fillRect/>
          </a:stretch>
        </p:blipFill>
        <p:spPr>
          <a:xfrm>
            <a:off x="3064025" y="2230528"/>
            <a:ext cx="5606639" cy="3756448"/>
          </a:xfrm>
          <a:prstGeom prst="rect">
            <a:avLst/>
          </a:prstGeom>
        </p:spPr>
      </p:pic>
    </p:spTree>
    <p:extLst>
      <p:ext uri="{BB962C8B-B14F-4D97-AF65-F5344CB8AC3E}">
        <p14:creationId xmlns:p14="http://schemas.microsoft.com/office/powerpoint/2010/main" val="778889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dirty="0"/>
              <a:t>Sole P</a:t>
            </a:r>
            <a:r>
              <a:rPr lang="en-US" sz="7200" b="1" dirty="0" smtClean="0"/>
              <a:t>roprietorship</a:t>
            </a:r>
            <a:endParaRPr lang="en-US" sz="7200" dirty="0"/>
          </a:p>
        </p:txBody>
      </p:sp>
      <p:sp>
        <p:nvSpPr>
          <p:cNvPr id="3" name="Content Placeholder 2"/>
          <p:cNvSpPr>
            <a:spLocks noGrp="1"/>
          </p:cNvSpPr>
          <p:nvPr>
            <p:ph idx="1"/>
          </p:nvPr>
        </p:nvSpPr>
        <p:spPr>
          <a:xfrm>
            <a:off x="661147" y="1873569"/>
            <a:ext cx="10930666" cy="4269048"/>
          </a:xfrm>
        </p:spPr>
        <p:txBody>
          <a:bodyPr>
            <a:normAutofit/>
          </a:bodyPr>
          <a:lstStyle/>
          <a:p>
            <a:pPr>
              <a:lnSpc>
                <a:spcPct val="120000"/>
              </a:lnSpc>
            </a:pPr>
            <a:r>
              <a:rPr lang="en-US" b="1" dirty="0"/>
              <a:t>The sole proprietorship is the most common form of business ownership. As the name implies, a sole proprietorship is a business of one. For example, a freelance writer is considered a sole proprietor. According to the U.S. Census Bureau, there were 22.6 million nonfarm sole proprietorships in the United States in 2008, generating $265 billion in net income.</a:t>
            </a:r>
          </a:p>
          <a:p>
            <a:pPr>
              <a:lnSpc>
                <a:spcPct val="120000"/>
              </a:lnSpc>
            </a:pPr>
            <a:r>
              <a:rPr lang="en-US" b="1" dirty="0"/>
              <a:t>The business and the individual business owner are inseparable from a legal standpoint. All income and expenses from the business become part of the business owner’s annual tax filings. If the business is successful in a given tax year, the sole proprietor will owe taxes on the profits. If the business is unsuccessful in a given tax year, the sole proprietor will be able to deduct the loss on his or her tax return. On the other hand, the sole proprietor has the lowest tax rates of any of the types of business structures discussed in this chapter.</a:t>
            </a:r>
          </a:p>
          <a:p>
            <a:endParaRPr lang="en-US" dirty="0"/>
          </a:p>
        </p:txBody>
      </p:sp>
    </p:spTree>
    <p:extLst>
      <p:ext uri="{BB962C8B-B14F-4D97-AF65-F5344CB8AC3E}">
        <p14:creationId xmlns:p14="http://schemas.microsoft.com/office/powerpoint/2010/main" val="2746564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7200" b="1" dirty="0" smtClean="0"/>
              <a:t/>
            </a:r>
            <a:br>
              <a:rPr lang="en-US" sz="7200" b="1" dirty="0" smtClean="0"/>
            </a:br>
            <a:r>
              <a:rPr lang="en-US" sz="7200" b="1" dirty="0" smtClean="0"/>
              <a:t>Advantages</a:t>
            </a:r>
            <a:endParaRPr lang="en-US" sz="7200" dirty="0"/>
          </a:p>
        </p:txBody>
      </p:sp>
      <p:sp>
        <p:nvSpPr>
          <p:cNvPr id="3" name="Content Placeholder 2"/>
          <p:cNvSpPr>
            <a:spLocks noGrp="1"/>
          </p:cNvSpPr>
          <p:nvPr>
            <p:ph idx="1"/>
          </p:nvPr>
        </p:nvSpPr>
        <p:spPr>
          <a:xfrm>
            <a:off x="482020" y="1737360"/>
            <a:ext cx="11288919" cy="4559504"/>
          </a:xfrm>
        </p:spPr>
        <p:txBody>
          <a:bodyPr>
            <a:noAutofit/>
          </a:bodyPr>
          <a:lstStyle/>
          <a:p>
            <a:pPr>
              <a:lnSpc>
                <a:spcPct val="120000"/>
              </a:lnSpc>
            </a:pPr>
            <a:endParaRPr lang="en-US" sz="100" dirty="0" smtClean="0"/>
          </a:p>
          <a:p>
            <a:pPr marL="457200" indent="-457200">
              <a:lnSpc>
                <a:spcPct val="120000"/>
              </a:lnSpc>
              <a:buFont typeface="+mj-lt"/>
              <a:buAutoNum type="arabicPeriod"/>
            </a:pPr>
            <a:r>
              <a:rPr lang="en-US" sz="2400" b="1" dirty="0" smtClean="0"/>
              <a:t>It’s </a:t>
            </a:r>
            <a:r>
              <a:rPr lang="en-US" sz="2400" b="1" dirty="0"/>
              <a:t>typically easy to set up—usually only a business license is required. </a:t>
            </a:r>
            <a:endParaRPr lang="en-US" sz="2400" b="1" dirty="0"/>
          </a:p>
          <a:p>
            <a:pPr marL="457200" indent="-457200">
              <a:lnSpc>
                <a:spcPct val="120000"/>
              </a:lnSpc>
              <a:buFont typeface="+mj-lt"/>
              <a:buAutoNum type="arabicPeriod"/>
            </a:pPr>
            <a:r>
              <a:rPr lang="en-US" sz="2400" b="1" dirty="0" smtClean="0"/>
              <a:t>There </a:t>
            </a:r>
            <a:r>
              <a:rPr lang="en-US" sz="2400" b="1" dirty="0"/>
              <a:t>is little if any paperwork required, and sole proprietors are in complete control over the business, without having to answer to other groups, such as a board of directors or shareholders. </a:t>
            </a:r>
            <a:endParaRPr lang="en-US" sz="2400" b="1" dirty="0"/>
          </a:p>
          <a:p>
            <a:pPr marL="457200" indent="-457200">
              <a:lnSpc>
                <a:spcPct val="120000"/>
              </a:lnSpc>
              <a:buFont typeface="+mj-lt"/>
              <a:buAutoNum type="arabicPeriod"/>
            </a:pPr>
            <a:r>
              <a:rPr lang="en-US" sz="2400" b="1" dirty="0"/>
              <a:t>S</a:t>
            </a:r>
            <a:r>
              <a:rPr lang="en-US" sz="2400" b="1" dirty="0" smtClean="0"/>
              <a:t>ole </a:t>
            </a:r>
            <a:r>
              <a:rPr lang="en-US" sz="2400" b="1" dirty="0"/>
              <a:t>proprietors don’t have to share the profits from the business with anyone </a:t>
            </a:r>
            <a:r>
              <a:rPr lang="en-US" sz="2400" b="1" dirty="0" smtClean="0"/>
              <a:t>else.</a:t>
            </a:r>
          </a:p>
          <a:p>
            <a:pPr marL="457200" indent="-457200">
              <a:lnSpc>
                <a:spcPct val="120000"/>
              </a:lnSpc>
              <a:buFont typeface="+mj-lt"/>
              <a:buAutoNum type="arabicPeriod"/>
            </a:pPr>
            <a:r>
              <a:rPr lang="en-US" sz="2400" b="1" dirty="0" smtClean="0"/>
              <a:t>It’s </a:t>
            </a:r>
            <a:r>
              <a:rPr lang="en-US" sz="2400" b="1" dirty="0"/>
              <a:t>easy to dissolve (or end) the business. </a:t>
            </a:r>
            <a:endParaRPr lang="en-US" sz="2400" b="1" dirty="0"/>
          </a:p>
          <a:p>
            <a:pPr marL="457200" indent="-457200">
              <a:lnSpc>
                <a:spcPct val="120000"/>
              </a:lnSpc>
              <a:buFont typeface="+mj-lt"/>
              <a:buAutoNum type="arabicPeriod"/>
            </a:pPr>
            <a:r>
              <a:rPr lang="en-US" sz="2400" b="1" dirty="0" smtClean="0"/>
              <a:t>it’s </a:t>
            </a:r>
            <a:r>
              <a:rPr lang="en-US" sz="2400" b="1" dirty="0"/>
              <a:t>easy to prepare taxes for a sole proprietorship, since they’re just part of the individual’s tax return.</a:t>
            </a:r>
            <a:endParaRPr lang="en-US" sz="2400" b="1" dirty="0"/>
          </a:p>
        </p:txBody>
      </p:sp>
    </p:spTree>
    <p:extLst>
      <p:ext uri="{BB962C8B-B14F-4D97-AF65-F5344CB8AC3E}">
        <p14:creationId xmlns:p14="http://schemas.microsoft.com/office/powerpoint/2010/main" val="2549178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7200" b="1" dirty="0" smtClean="0"/>
              <a:t/>
            </a:r>
            <a:br>
              <a:rPr lang="en-US" sz="7200" b="1" dirty="0" smtClean="0"/>
            </a:br>
            <a:r>
              <a:rPr lang="en-US" sz="7200" b="1" dirty="0" smtClean="0"/>
              <a:t>Disadvantages</a:t>
            </a:r>
            <a:endParaRPr lang="en-US" sz="7200" dirty="0"/>
          </a:p>
        </p:txBody>
      </p:sp>
      <p:sp>
        <p:nvSpPr>
          <p:cNvPr id="3" name="Content Placeholder 2"/>
          <p:cNvSpPr>
            <a:spLocks noGrp="1"/>
          </p:cNvSpPr>
          <p:nvPr>
            <p:ph idx="1"/>
          </p:nvPr>
        </p:nvSpPr>
        <p:spPr>
          <a:xfrm>
            <a:off x="482020" y="1608264"/>
            <a:ext cx="11288919" cy="4559504"/>
          </a:xfrm>
        </p:spPr>
        <p:txBody>
          <a:bodyPr>
            <a:noAutofit/>
          </a:bodyPr>
          <a:lstStyle/>
          <a:p>
            <a:pPr>
              <a:lnSpc>
                <a:spcPct val="120000"/>
              </a:lnSpc>
            </a:pPr>
            <a:endParaRPr lang="en-US" sz="100" dirty="0" smtClean="0"/>
          </a:p>
          <a:p>
            <a:pPr marL="457200" indent="-457200">
              <a:lnSpc>
                <a:spcPct val="120000"/>
              </a:lnSpc>
              <a:buFont typeface="+mj-lt"/>
              <a:buAutoNum type="arabicPeriod"/>
            </a:pPr>
            <a:r>
              <a:rPr lang="en-US" sz="2400" b="1" dirty="0" smtClean="0"/>
              <a:t>The sole </a:t>
            </a:r>
            <a:r>
              <a:rPr lang="en-US" sz="2400" b="1" dirty="0"/>
              <a:t>proprietor can’t get perks such as retirement accounts or health insurance funded by a company. </a:t>
            </a:r>
            <a:endParaRPr lang="en-US" sz="2400" b="1" dirty="0" smtClean="0"/>
          </a:p>
          <a:p>
            <a:pPr marL="457200" indent="-457200">
              <a:lnSpc>
                <a:spcPct val="120000"/>
              </a:lnSpc>
              <a:buFont typeface="+mj-lt"/>
              <a:buAutoNum type="arabicPeriod"/>
            </a:pPr>
            <a:r>
              <a:rPr lang="en-US" sz="2400" b="1" dirty="0" smtClean="0"/>
              <a:t>I </a:t>
            </a:r>
            <a:r>
              <a:rPr lang="en-US" sz="2400" b="1" dirty="0"/>
              <a:t>the sole proprietor is successfully sued, they have unlimited legal exposure and could lose personal assets such their home. </a:t>
            </a:r>
            <a:endParaRPr lang="en-US" sz="2400" b="1" dirty="0" smtClean="0"/>
          </a:p>
          <a:p>
            <a:pPr marL="457200" indent="-457200">
              <a:lnSpc>
                <a:spcPct val="120000"/>
              </a:lnSpc>
              <a:buFont typeface="+mj-lt"/>
              <a:buAutoNum type="arabicPeriod"/>
            </a:pPr>
            <a:r>
              <a:rPr lang="en-US" sz="2400" b="1" dirty="0" smtClean="0"/>
              <a:t>The </a:t>
            </a:r>
            <a:r>
              <a:rPr lang="en-US" sz="2400" b="1" dirty="0"/>
              <a:t>sole proprietor must pay all company debts from company funds and not personal assets—he or she alone is responsible for all company debts. </a:t>
            </a:r>
            <a:endParaRPr lang="en-US" sz="2400" b="1" dirty="0" smtClean="0"/>
          </a:p>
          <a:p>
            <a:pPr marL="457200" indent="-457200">
              <a:lnSpc>
                <a:spcPct val="120000"/>
              </a:lnSpc>
              <a:buFont typeface="+mj-lt"/>
              <a:buAutoNum type="arabicPeriod"/>
            </a:pPr>
            <a:r>
              <a:rPr lang="en-US" sz="2400" b="1" dirty="0" smtClean="0"/>
              <a:t>It </a:t>
            </a:r>
            <a:r>
              <a:rPr lang="en-US" sz="2400" b="1" dirty="0"/>
              <a:t>may </a:t>
            </a:r>
            <a:r>
              <a:rPr lang="en-US" sz="2400" b="1" dirty="0" smtClean="0"/>
              <a:t>also be </a:t>
            </a:r>
            <a:r>
              <a:rPr lang="en-US" sz="2400" b="1" dirty="0"/>
              <a:t>hard to raise money for the business because unlike other forms of business ownership discussed below, sole proprietors can’t raise money through activities like selling stock.</a:t>
            </a:r>
            <a:endParaRPr lang="en-US" sz="2400" b="1" dirty="0"/>
          </a:p>
        </p:txBody>
      </p:sp>
    </p:spTree>
    <p:extLst>
      <p:ext uri="{BB962C8B-B14F-4D97-AF65-F5344CB8AC3E}">
        <p14:creationId xmlns:p14="http://schemas.microsoft.com/office/powerpoint/2010/main" val="42075596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dirty="0">
                <a:latin typeface="+mn-lt"/>
              </a:rPr>
              <a:t>Partnerships</a:t>
            </a:r>
          </a:p>
        </p:txBody>
      </p:sp>
      <p:pic>
        <p:nvPicPr>
          <p:cNvPr id="3" name="Picture 2"/>
          <p:cNvPicPr>
            <a:picLocks noChangeAspect="1"/>
          </p:cNvPicPr>
          <p:nvPr/>
        </p:nvPicPr>
        <p:blipFill>
          <a:blip r:embed="rId2"/>
          <a:stretch>
            <a:fillRect/>
          </a:stretch>
        </p:blipFill>
        <p:spPr>
          <a:xfrm>
            <a:off x="3553385" y="2181337"/>
            <a:ext cx="5366334" cy="3563246"/>
          </a:xfrm>
          <a:prstGeom prst="rect">
            <a:avLst/>
          </a:prstGeom>
        </p:spPr>
      </p:pic>
    </p:spTree>
    <p:extLst>
      <p:ext uri="{BB962C8B-B14F-4D97-AF65-F5344CB8AC3E}">
        <p14:creationId xmlns:p14="http://schemas.microsoft.com/office/powerpoint/2010/main" val="183686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dirty="0">
                <a:latin typeface="+mn-lt"/>
              </a:rPr>
              <a:t>General Partnership</a:t>
            </a:r>
            <a:endParaRPr lang="en-US" sz="7200" dirty="0">
              <a:latin typeface="+mn-lt"/>
            </a:endParaRPr>
          </a:p>
        </p:txBody>
      </p:sp>
      <p:sp>
        <p:nvSpPr>
          <p:cNvPr id="10" name="Content Placeholder 2"/>
          <p:cNvSpPr>
            <a:spLocks noGrp="1"/>
          </p:cNvSpPr>
          <p:nvPr>
            <p:ph idx="1"/>
          </p:nvPr>
        </p:nvSpPr>
        <p:spPr>
          <a:xfrm>
            <a:off x="661147" y="1873568"/>
            <a:ext cx="11086204" cy="4634807"/>
          </a:xfrm>
        </p:spPr>
        <p:txBody>
          <a:bodyPr>
            <a:normAutofit fontScale="92500"/>
          </a:bodyPr>
          <a:lstStyle/>
          <a:p>
            <a:pPr>
              <a:lnSpc>
                <a:spcPct val="100000"/>
              </a:lnSpc>
            </a:pPr>
            <a:r>
              <a:rPr lang="en-US" b="1" dirty="0"/>
              <a:t>What if a business has more than one owner? In that case, the individuals would form a general partnership. The partnership is still not a distinct legal entity—it is the owners. Typically the partners will craft a legal document clarifying such matters as how the partners will share profits, resolve disputes, buy each other out, allow new partners to be admitted, and even dissolve the partnership. According to the U.S. Census Bureau, there were 3.1 million partnerships in the United States in 2008, generating $458 billion in net income.</a:t>
            </a:r>
          </a:p>
          <a:p>
            <a:pPr>
              <a:lnSpc>
                <a:spcPct val="100000"/>
              </a:lnSpc>
            </a:pPr>
            <a:r>
              <a:rPr lang="en-US" b="1" dirty="0"/>
              <a:t>While the partnership can incur debt in the name of the partnership, which gives it an advantage over a sole proprietorship, a partnership and a sole proprietorship do share most of the same disadvantages. In addition to those drawbacks, one partner can be held liable for another partner’s unethical or illegal behavior.</a:t>
            </a:r>
          </a:p>
          <a:p>
            <a:pPr>
              <a:lnSpc>
                <a:spcPct val="110000"/>
              </a:lnSpc>
            </a:pPr>
            <a:r>
              <a:rPr lang="en-US" b="1" dirty="0"/>
              <a:t>From a tax perspective, too, the partnership may not have to pay income tax in the name of the business entity, but each partner is still accountable for income and expenses on their personal income tax returns. While the partnership isn’t required to pay income taxes, it still must report any income, deduction and profits and losses every year through an annual information return. Partnerships are generally required to pay any employment taxes and excise taxes.</a:t>
            </a:r>
            <a:endParaRPr lang="en-US" b="1" dirty="0"/>
          </a:p>
        </p:txBody>
      </p:sp>
    </p:spTree>
    <p:extLst>
      <p:ext uri="{BB962C8B-B14F-4D97-AF65-F5344CB8AC3E}">
        <p14:creationId xmlns:p14="http://schemas.microsoft.com/office/powerpoint/2010/main" val="29477423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dirty="0">
                <a:latin typeface="+mn-lt"/>
              </a:rPr>
              <a:t>Limited </a:t>
            </a:r>
            <a:r>
              <a:rPr lang="en-US" sz="7200" b="1" dirty="0" smtClean="0">
                <a:latin typeface="+mn-lt"/>
              </a:rPr>
              <a:t>Partnership</a:t>
            </a:r>
            <a:endParaRPr lang="en-US" sz="7200" dirty="0">
              <a:latin typeface="+mn-lt"/>
            </a:endParaRPr>
          </a:p>
        </p:txBody>
      </p:sp>
      <p:sp>
        <p:nvSpPr>
          <p:cNvPr id="10" name="Content Placeholder 2"/>
          <p:cNvSpPr>
            <a:spLocks noGrp="1"/>
          </p:cNvSpPr>
          <p:nvPr>
            <p:ph idx="1"/>
          </p:nvPr>
        </p:nvSpPr>
        <p:spPr>
          <a:xfrm>
            <a:off x="661147" y="1873568"/>
            <a:ext cx="11086204" cy="4634807"/>
          </a:xfrm>
        </p:spPr>
        <p:txBody>
          <a:bodyPr>
            <a:normAutofit/>
          </a:bodyPr>
          <a:lstStyle/>
          <a:p>
            <a:pPr>
              <a:lnSpc>
                <a:spcPct val="100000"/>
              </a:lnSpc>
            </a:pPr>
            <a:r>
              <a:rPr lang="en-US" sz="3200" b="1" dirty="0"/>
              <a:t>A limited partnership is almost identical to a general partnership, except that there is at least one limited partner. </a:t>
            </a:r>
            <a:endParaRPr lang="en-US" sz="3200" b="1" dirty="0" smtClean="0"/>
          </a:p>
          <a:p>
            <a:pPr>
              <a:lnSpc>
                <a:spcPct val="100000"/>
              </a:lnSpc>
            </a:pPr>
            <a:r>
              <a:rPr lang="en-US" sz="3200" b="1" dirty="0" smtClean="0"/>
              <a:t>The </a:t>
            </a:r>
            <a:r>
              <a:rPr lang="en-US" sz="3200" b="1" dirty="0"/>
              <a:t>general partners run the day-to-day operations of the business and retain liability for profits and losses. </a:t>
            </a:r>
            <a:endParaRPr lang="en-US" sz="3200" b="1" dirty="0" smtClean="0"/>
          </a:p>
          <a:p>
            <a:pPr>
              <a:lnSpc>
                <a:spcPct val="100000"/>
              </a:lnSpc>
            </a:pPr>
            <a:r>
              <a:rPr lang="en-US" sz="3200" b="1" dirty="0" smtClean="0"/>
              <a:t>The </a:t>
            </a:r>
            <a:r>
              <a:rPr lang="en-US" sz="3200" b="1" dirty="0"/>
              <a:t>limited partners, who don’t typically have a hands-on role in running the business, cannot lose any more than the amount they invested in the business, though they can profit from the success of the business.</a:t>
            </a:r>
            <a:endParaRPr lang="en-US" sz="3200" b="1" dirty="0"/>
          </a:p>
        </p:txBody>
      </p:sp>
    </p:spTree>
    <p:extLst>
      <p:ext uri="{BB962C8B-B14F-4D97-AF65-F5344CB8AC3E}">
        <p14:creationId xmlns:p14="http://schemas.microsoft.com/office/powerpoint/2010/main" val="3921598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7200" b="1" dirty="0" smtClean="0">
                <a:latin typeface="+mn-lt"/>
              </a:rPr>
              <a:t>Limited Liability Partnership</a:t>
            </a:r>
            <a:endParaRPr lang="en-US" sz="7200" dirty="0">
              <a:latin typeface="+mn-lt"/>
            </a:endParaRPr>
          </a:p>
        </p:txBody>
      </p:sp>
      <p:sp>
        <p:nvSpPr>
          <p:cNvPr id="10" name="Content Placeholder 2"/>
          <p:cNvSpPr>
            <a:spLocks noGrp="1"/>
          </p:cNvSpPr>
          <p:nvPr>
            <p:ph idx="1"/>
          </p:nvPr>
        </p:nvSpPr>
        <p:spPr>
          <a:xfrm>
            <a:off x="661147" y="1873568"/>
            <a:ext cx="11086204" cy="4634807"/>
          </a:xfrm>
        </p:spPr>
        <p:txBody>
          <a:bodyPr>
            <a:normAutofit/>
          </a:bodyPr>
          <a:lstStyle/>
          <a:p>
            <a:pPr>
              <a:lnSpc>
                <a:spcPct val="100000"/>
              </a:lnSpc>
            </a:pPr>
            <a:r>
              <a:rPr lang="en-US" sz="3200" b="1" dirty="0"/>
              <a:t>What if one partner doesn’t want to be exposed financially to, or be personally liable for, the possible malfeasance of another partner? </a:t>
            </a:r>
            <a:endParaRPr lang="en-US" sz="3200" b="1" dirty="0" smtClean="0"/>
          </a:p>
          <a:p>
            <a:pPr>
              <a:lnSpc>
                <a:spcPct val="100000"/>
              </a:lnSpc>
            </a:pPr>
            <a:r>
              <a:rPr lang="en-US" sz="3200" b="1" dirty="0" smtClean="0"/>
              <a:t>In </a:t>
            </a:r>
            <a:r>
              <a:rPr lang="en-US" sz="3200" b="1" dirty="0"/>
              <a:t>that case the partners would form a limited liability partnership. In all other ways the limited liability partnership is the same as a general partnership.</a:t>
            </a:r>
            <a:endParaRPr lang="en-US" sz="3200" b="1" dirty="0"/>
          </a:p>
        </p:txBody>
      </p:sp>
    </p:spTree>
    <p:extLst>
      <p:ext uri="{BB962C8B-B14F-4D97-AF65-F5344CB8AC3E}">
        <p14:creationId xmlns:p14="http://schemas.microsoft.com/office/powerpoint/2010/main" val="3746134030"/>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docProps/app.xml><?xml version="1.0" encoding="utf-8"?>
<Properties xmlns="http://schemas.openxmlformats.org/officeDocument/2006/extended-properties" xmlns:vt="http://schemas.openxmlformats.org/officeDocument/2006/docPropsVTypes">
  <Template>Retrospect</Template>
  <TotalTime>107</TotalTime>
  <Words>659</Words>
  <Application>Microsoft Office PowerPoint</Application>
  <PresentationFormat>Widescreen</PresentationFormat>
  <Paragraphs>68</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Calibri</vt:lpstr>
      <vt:lpstr>Calibri Light</vt:lpstr>
      <vt:lpstr>Retrospect</vt:lpstr>
      <vt:lpstr>Forms of Business Ownership</vt:lpstr>
      <vt:lpstr>Sole Proprietorship</vt:lpstr>
      <vt:lpstr>Sole Proprietorship</vt:lpstr>
      <vt:lpstr> Advantages</vt:lpstr>
      <vt:lpstr> Disadvantages</vt:lpstr>
      <vt:lpstr>Partnerships</vt:lpstr>
      <vt:lpstr>General Partnership</vt:lpstr>
      <vt:lpstr>Limited Partnership</vt:lpstr>
      <vt:lpstr>Limited Liability Partnership</vt:lpstr>
      <vt:lpstr>Joint Venture</vt:lpstr>
      <vt:lpstr>Corporations</vt:lpstr>
      <vt:lpstr>Corporation</vt:lpstr>
      <vt:lpstr> Advantages</vt:lpstr>
      <vt:lpstr> Disadvantages</vt:lpstr>
      <vt:lpstr>S Corporation</vt:lpstr>
      <vt:lpstr>Nonprofit Corporation</vt:lpstr>
      <vt:lpstr>Limited Liability Company</vt:lpstr>
      <vt:lpstr>Limited Liability Company</vt:lpstr>
      <vt:lpstr>Limited Liability Company</vt:lpstr>
    </vt:vector>
  </TitlesOfParts>
  <Company>Pearland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DUNN, CHRISTIAN</dc:creator>
  <cp:lastModifiedBy>DUNN, CHRISTIAN</cp:lastModifiedBy>
  <cp:revision>8</cp:revision>
  <dcterms:created xsi:type="dcterms:W3CDTF">2018-09-11T14:09:58Z</dcterms:created>
  <dcterms:modified xsi:type="dcterms:W3CDTF">2018-09-11T15:57:53Z</dcterms:modified>
</cp:coreProperties>
</file>