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8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91" r:id="rId4"/>
    <p:sldId id="292" r:id="rId5"/>
    <p:sldId id="258" r:id="rId6"/>
    <p:sldId id="259" r:id="rId7"/>
    <p:sldId id="260" r:id="rId8"/>
    <p:sldId id="261" r:id="rId9"/>
    <p:sldId id="276" r:id="rId10"/>
    <p:sldId id="304" r:id="rId11"/>
    <p:sldId id="277" r:id="rId12"/>
    <p:sldId id="262" r:id="rId13"/>
    <p:sldId id="305" r:id="rId14"/>
    <p:sldId id="279" r:id="rId15"/>
    <p:sldId id="264" r:id="rId16"/>
    <p:sldId id="265" r:id="rId17"/>
    <p:sldId id="266" r:id="rId18"/>
    <p:sldId id="288" r:id="rId19"/>
    <p:sldId id="306" r:id="rId20"/>
    <p:sldId id="307" r:id="rId21"/>
    <p:sldId id="290" r:id="rId22"/>
    <p:sldId id="267" r:id="rId23"/>
    <p:sldId id="282" r:id="rId24"/>
    <p:sldId id="269" r:id="rId25"/>
    <p:sldId id="270" r:id="rId26"/>
    <p:sldId id="310" r:id="rId27"/>
    <p:sldId id="271" r:id="rId28"/>
    <p:sldId id="272" r:id="rId29"/>
    <p:sldId id="308" r:id="rId30"/>
    <p:sldId id="273" r:id="rId31"/>
    <p:sldId id="309" r:id="rId32"/>
    <p:sldId id="283" r:id="rId33"/>
    <p:sldId id="284" r:id="rId34"/>
    <p:sldId id="275" r:id="rId35"/>
  </p:sldIdLst>
  <p:sldSz cx="9144000" cy="6858000" type="screen4x3"/>
  <p:notesSz cx="7010400" cy="92964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183"/>
    <a:srgbClr val="858381"/>
    <a:srgbClr val="755C3F"/>
    <a:srgbClr val="CC00CC"/>
    <a:srgbClr val="CCFF99"/>
    <a:srgbClr val="660066"/>
    <a:srgbClr val="9999FF"/>
    <a:srgbClr val="FF66FF"/>
    <a:srgbClr val="FF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6568" autoAdjust="0"/>
  </p:normalViewPr>
  <p:slideViewPr>
    <p:cSldViewPr>
      <p:cViewPr varScale="1">
        <p:scale>
          <a:sx n="88" d="100"/>
          <a:sy n="88" d="100"/>
        </p:scale>
        <p:origin x="10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3996A2CD-3FFD-47B4-BB6D-E385AC082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20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F44779AE-748F-4C54-BC91-3D68392E7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15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17E9E-93CF-4BD7-A2FA-96799C447626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9358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46D27-6731-4195-8153-39B22C6C9B06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8641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5FC73-6CF8-4274-B624-5871E9F296BD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8213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54A68-E157-4AE4-A4FD-EDC54EC9BAEE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6409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B5DD9-543E-4F12-9BE1-89841530896D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5841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743A7-2B2E-4FE6-AD89-AFBAE6A4D3C5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4267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877B6-CF27-415F-BE87-0CE45F97F5E6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3752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877B6-CF27-415F-BE87-0CE45F97F5E6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4350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877B6-CF27-415F-BE87-0CE45F97F5E6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4871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88755-F43E-4EA9-9BE9-DE1E866E1599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4077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CB1D2-8A8A-42B6-9FA3-DF49E34C3B52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8482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7759D-135E-41F4-8B7D-DDCA252B247E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2506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D468B-FBDC-46CE-B7B4-5395477A62AD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1371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976E2-B86A-4C5A-8356-6458CD710E86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8442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1D5EC-B300-43CE-B28A-D4328226A68F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6505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3EED5E-65BE-431A-A2A6-52DF8BAA1424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1173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3EED5E-65BE-431A-A2A6-52DF8BAA1424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5851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E0754F-F77E-4DE0-949D-F3F200B9EAE2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4195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E0754F-F77E-4DE0-949D-F3F200B9EAE2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79535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85355B-DD7A-43C3-87ED-8937FC766676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39435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0D79D-6947-489C-BF94-CA80F0EC4467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2843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0156FC-4DB5-4F8E-8123-3522CE513097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3605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52751A-E7F6-47E1-8165-DBA4F3430EB3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425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F9371-285A-4647-9B16-8A7F31D4F3ED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7068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1C8DC-CFBA-4B6B-849C-FEA2394DDD7E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1734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B7649-B9C0-45E6-93B5-32FF3FD49684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14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74B98-9BAD-4128-9667-E4EC049494F2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9581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44C14-D4C8-4A84-B086-5EB4A208E525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4392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46D27-6731-4195-8153-39B22C6C9B06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890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egan.CEV\Desktop\iCEV Tutorial Videos\CEV Logo_3D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0"/>
            <a:ext cx="1168400" cy="3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391400" y="649287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CC05B12-AA0F-4CB0-AF82-1B67598FE93B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8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5563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51212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4" descr="C:\Users\megan.CEV\Desktop\iCEV Tutorial Videos\CEV Logo_3D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01203"/>
            <a:ext cx="1168400" cy="3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391400" y="649287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CC05B12-AA0F-4CB0-AF82-1B67598FE93B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9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2D055-D8FB-48BD-AEE0-E1AA131D89CF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0AA5-F7F7-4A60-ACD7-15BD253EC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4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Command/Socialism Economic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competition in smaller, private sector</a:t>
            </a:r>
          </a:p>
          <a:p>
            <a:r>
              <a:rPr lang="en-US" dirty="0" smtClean="0"/>
              <a:t>Permits the right to choose career and place of employment</a:t>
            </a:r>
          </a:p>
          <a:p>
            <a:r>
              <a:rPr lang="en-US" dirty="0" smtClean="0"/>
              <a:t>Practices high taxation</a:t>
            </a:r>
          </a:p>
          <a:p>
            <a:r>
              <a:rPr lang="en-US" dirty="0" smtClean="0"/>
              <a:t>Occurs in Sweden and                                     France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33800"/>
            <a:ext cx="373415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1996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Command/Socialism Economic System</a:t>
            </a:r>
            <a:endParaRPr 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Advantages:</a:t>
            </a:r>
          </a:p>
          <a:p>
            <a:pPr lvl="1"/>
            <a:r>
              <a:rPr lang="en-US" smtClean="0"/>
              <a:t>provides medical care, education and social security benefits</a:t>
            </a:r>
          </a:p>
          <a:p>
            <a:pPr lvl="1"/>
            <a:r>
              <a:rPr lang="en-US" smtClean="0"/>
              <a:t>allows businesses and individuals to keep some profits for their efforts</a:t>
            </a:r>
          </a:p>
          <a:p>
            <a:r>
              <a:rPr lang="en-US" smtClean="0"/>
              <a:t>Disadvantages:</a:t>
            </a:r>
          </a:p>
          <a:p>
            <a:pPr lvl="1"/>
            <a:r>
              <a:rPr lang="en-US" smtClean="0"/>
              <a:t>discourages small business ownership with heavy taxation and diminished income</a:t>
            </a:r>
          </a:p>
          <a:p>
            <a:pPr lvl="1"/>
            <a:r>
              <a:rPr lang="en-US" smtClean="0"/>
              <a:t>controls important business sectors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Market/Capitalism </a:t>
            </a:r>
            <a:br>
              <a:rPr lang="en-US" smtClean="0"/>
            </a:br>
            <a:r>
              <a:rPr lang="en-US" smtClean="0"/>
              <a:t>Economic System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Derives from the principle of individual rights</a:t>
            </a:r>
          </a:p>
          <a:p>
            <a:r>
              <a:rPr lang="en-US" smtClean="0"/>
              <a:t>Practices little governmental control</a:t>
            </a:r>
          </a:p>
          <a:p>
            <a:r>
              <a:rPr lang="en-US" smtClean="0"/>
              <a:t>Encourages private ownership of business in all sectors</a:t>
            </a:r>
          </a:p>
          <a:p>
            <a:r>
              <a:rPr lang="en-US" smtClean="0"/>
              <a:t>Supports competition in all areas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Market/Capitalism </a:t>
            </a:r>
            <a:br>
              <a:rPr lang="en-US" smtClean="0"/>
            </a:br>
            <a:r>
              <a:rPr lang="en-US" smtClean="0"/>
              <a:t>Economic System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Allows full freedom to choose career and workplace</a:t>
            </a:r>
          </a:p>
          <a:p>
            <a:r>
              <a:rPr lang="en-US" smtClean="0"/>
              <a:t>Practices moderate taxation</a:t>
            </a:r>
          </a:p>
          <a:p>
            <a:r>
              <a:rPr lang="en-US" smtClean="0"/>
              <a:t>Occurs in the United States, Hong Kong and Germany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581400"/>
            <a:ext cx="3886200" cy="3105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005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Market/Capitalism</a:t>
            </a:r>
            <a:br>
              <a:rPr lang="en-US" smtClean="0"/>
            </a:br>
            <a:r>
              <a:rPr lang="en-US" smtClean="0"/>
              <a:t>Economic System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Advantages:</a:t>
            </a:r>
          </a:p>
          <a:p>
            <a:pPr lvl="1"/>
            <a:r>
              <a:rPr lang="en-US" smtClean="0"/>
              <a:t>allows freedom to make economic decisions</a:t>
            </a:r>
          </a:p>
          <a:p>
            <a:pPr lvl="1"/>
            <a:r>
              <a:rPr lang="en-US" smtClean="0"/>
              <a:t>practices low amount of governmental control</a:t>
            </a:r>
          </a:p>
          <a:p>
            <a:r>
              <a:rPr lang="en-US" smtClean="0"/>
              <a:t>Disadvantages: </a:t>
            </a:r>
          </a:p>
          <a:p>
            <a:pPr lvl="1"/>
            <a:r>
              <a:rPr lang="en-US" smtClean="0"/>
              <a:t>means sometimes great personal and financial risks must be taken with little or no guarantee of even a minimal return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Traditional Economies</a:t>
            </a: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Occur in less developed countries</a:t>
            </a:r>
          </a:p>
          <a:p>
            <a:r>
              <a:rPr lang="en-US" smtClean="0"/>
              <a:t>Allow economic activities to be ruled by tradition</a:t>
            </a:r>
          </a:p>
          <a:p>
            <a:r>
              <a:rPr lang="en-US" smtClean="0"/>
              <a:t>Rank religious and cultural values ahead of economics</a:t>
            </a:r>
          </a:p>
          <a:p>
            <a:r>
              <a:rPr lang="en-US" smtClean="0"/>
              <a:t>Determine jobs according to ancestors’ jobs</a:t>
            </a:r>
          </a:p>
          <a:p>
            <a:r>
              <a:rPr lang="en-US" smtClean="0"/>
              <a:t>Occur in Chad, Ecuador and Bangladesh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Traditional Economies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Advantages:</a:t>
            </a:r>
          </a:p>
          <a:p>
            <a:pPr lvl="1"/>
            <a:r>
              <a:rPr lang="en-US" smtClean="0"/>
              <a:t>raises everyone to know his or her station in life</a:t>
            </a:r>
          </a:p>
          <a:p>
            <a:pPr lvl="1"/>
            <a:r>
              <a:rPr lang="en-US" smtClean="0"/>
              <a:t>provides a stagnant and unchanging economic life because of resistance to change</a:t>
            </a:r>
          </a:p>
          <a:p>
            <a:r>
              <a:rPr lang="en-US" smtClean="0"/>
              <a:t>Disadvantages: </a:t>
            </a:r>
          </a:p>
          <a:p>
            <a:pPr lvl="1"/>
            <a:r>
              <a:rPr lang="en-US" smtClean="0"/>
              <a:t>stifles new ideas, technology and efficiency</a:t>
            </a:r>
          </a:p>
          <a:p>
            <a:pPr lvl="1"/>
            <a:r>
              <a:rPr lang="en-US" smtClean="0"/>
              <a:t>differentiates the economic roles and status of men and women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to Distinguish Economic Systems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what is the degree of governmental control</a:t>
            </a:r>
          </a:p>
          <a:p>
            <a:pPr lvl="1"/>
            <a:r>
              <a:rPr lang="en-US" dirty="0" smtClean="0"/>
              <a:t>what freedoms are the people allowed</a:t>
            </a:r>
          </a:p>
          <a:p>
            <a:pPr lvl="1"/>
            <a:r>
              <a:rPr lang="en-US" dirty="0" smtClean="0"/>
              <a:t>is competition allowed; if so, to what degree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35962"/>
            <a:ext cx="4648200" cy="303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Men in History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Adam Smith (1723-1791)</a:t>
            </a:r>
          </a:p>
          <a:p>
            <a:pPr lvl="1"/>
            <a:r>
              <a:rPr lang="en-US" dirty="0" smtClean="0"/>
              <a:t>born in Scotland</a:t>
            </a:r>
          </a:p>
          <a:p>
            <a:pPr lvl="1"/>
            <a:r>
              <a:rPr lang="en-US" dirty="0" smtClean="0"/>
              <a:t>father of modern economics; saw the market system acting as an “invisible hand,” which leads people to unintentionally promote society’s interests while pursuing their 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Men in History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Karl Marx (1818-1883)</a:t>
            </a:r>
          </a:p>
          <a:p>
            <a:pPr lvl="1"/>
            <a:r>
              <a:rPr lang="en-US" dirty="0" smtClean="0"/>
              <a:t>born in Germany</a:t>
            </a:r>
          </a:p>
          <a:p>
            <a:pPr lvl="1"/>
            <a:r>
              <a:rPr lang="en-US" dirty="0" smtClean="0"/>
              <a:t>intellectual father of modern day                          Marxist economics; predicted                           capitalism would be ultimately                         destroyed by its own inherent                           contradictions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16" y="1600200"/>
            <a:ext cx="2234184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296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 smtClean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To compare different types of economic systems.</a:t>
            </a:r>
          </a:p>
          <a:p>
            <a:r>
              <a:rPr lang="en-US" smtClean="0"/>
              <a:t>To identify characteristics of the private enterprise system.</a:t>
            </a:r>
          </a:p>
          <a:p>
            <a:r>
              <a:rPr lang="en-US" smtClean="0"/>
              <a:t>To explore the four types of economies the United States has experienced.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Men in History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Maynard Keynes (1883-1946)</a:t>
            </a:r>
          </a:p>
          <a:p>
            <a:pPr lvl="1"/>
            <a:r>
              <a:rPr lang="en-US" dirty="0" smtClean="0"/>
              <a:t>born in England</a:t>
            </a:r>
          </a:p>
          <a:p>
            <a:pPr lvl="1"/>
            <a:r>
              <a:rPr lang="en-US" dirty="0" smtClean="0"/>
              <a:t>ideas about the causes of unemployment revolutionized the macroeconomic theory and profoundly altered the government’s involvement in the economy</a:t>
            </a:r>
          </a:p>
        </p:txBody>
      </p:sp>
      <p:pic>
        <p:nvPicPr>
          <p:cNvPr id="8" name="Picture 7" descr="Main Menu Button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6144768"/>
            <a:ext cx="950976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524000"/>
            <a:ext cx="4648200" cy="461665"/>
          </a:xfrm>
          <a:prstGeom prst="rect">
            <a:avLst/>
          </a:prstGeom>
          <a:solidFill>
            <a:srgbClr val="85838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Economics in the United States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Private Enterprise System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Is synonymous with the Market/Capitalist economy</a:t>
            </a:r>
          </a:p>
          <a:p>
            <a:r>
              <a:rPr lang="en-US" smtClean="0"/>
              <a:t>Emphasizes the private sector</a:t>
            </a:r>
          </a:p>
          <a:p>
            <a:r>
              <a:rPr lang="en-US" smtClean="0"/>
              <a:t>Allows ownership of resources and businesses by individuals in society</a:t>
            </a:r>
          </a:p>
          <a:p>
            <a:r>
              <a:rPr lang="en-US" smtClean="0"/>
              <a:t>Permits individuals, rather than government, to make economic decisions</a:t>
            </a:r>
          </a:p>
          <a:p>
            <a:r>
              <a:rPr lang="en-US" smtClean="0"/>
              <a:t>Allows individuals to receive benefits and wages from employers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Private Enterprise System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Allows individuals have high levels of freedom to:</a:t>
            </a:r>
          </a:p>
          <a:p>
            <a:pPr lvl="1"/>
            <a:r>
              <a:rPr lang="en-US" smtClean="0"/>
              <a:t>buy desired goods and services</a:t>
            </a:r>
          </a:p>
          <a:p>
            <a:pPr lvl="1"/>
            <a:r>
              <a:rPr lang="en-US" smtClean="0"/>
              <a:t>produce and sell items</a:t>
            </a:r>
          </a:p>
          <a:p>
            <a:pPr lvl="1"/>
            <a:r>
              <a:rPr lang="en-US" smtClean="0"/>
              <a:t>choose any career and workplace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7018" y="5489043"/>
            <a:ext cx="8839200" cy="1006429"/>
          </a:xfrm>
          <a:prstGeom prst="rect">
            <a:avLst/>
          </a:prstGeom>
          <a:solidFill>
            <a:srgbClr val="627183"/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“People must have </a:t>
            </a:r>
            <a:r>
              <a:rPr lang="en-US" sz="2200" dirty="0">
                <a:solidFill>
                  <a:schemeClr val="bg1"/>
                </a:solidFill>
              </a:rPr>
              <a:t>the </a:t>
            </a:r>
            <a:r>
              <a:rPr lang="en-US" sz="2200" dirty="0" smtClean="0">
                <a:solidFill>
                  <a:schemeClr val="bg1"/>
                </a:solidFill>
              </a:rPr>
              <a:t>freedom </a:t>
            </a:r>
            <a:r>
              <a:rPr lang="en-US" sz="2200" dirty="0">
                <a:solidFill>
                  <a:schemeClr val="bg1"/>
                </a:solidFill>
              </a:rPr>
              <a:t>to buy, the freedom to sell, the freedom to try and the freedom to fail.”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200" dirty="0">
                <a:solidFill>
                  <a:schemeClr val="bg1"/>
                </a:solidFill>
              </a:rPr>
              <a:t>Adam </a:t>
            </a:r>
            <a:r>
              <a:rPr lang="en-US" sz="2200" dirty="0" smtClean="0">
                <a:solidFill>
                  <a:schemeClr val="bg1"/>
                </a:solidFill>
              </a:rPr>
              <a:t>Smith, Wealth </a:t>
            </a:r>
            <a:r>
              <a:rPr lang="en-US" sz="2200" dirty="0">
                <a:solidFill>
                  <a:schemeClr val="bg1"/>
                </a:solidFill>
              </a:rPr>
              <a:t>of </a:t>
            </a:r>
            <a:r>
              <a:rPr lang="en-US" sz="2200" dirty="0" smtClean="0">
                <a:solidFill>
                  <a:schemeClr val="bg1"/>
                </a:solidFill>
              </a:rPr>
              <a:t>Nations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Private Enterprise System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Motivates businesses to succeed by:</a:t>
            </a:r>
          </a:p>
          <a:p>
            <a:pPr lvl="1"/>
            <a:r>
              <a:rPr lang="en-US" dirty="0" smtClean="0"/>
              <a:t>promoting competition</a:t>
            </a:r>
          </a:p>
          <a:p>
            <a:pPr lvl="1"/>
            <a:r>
              <a:rPr lang="en-US" dirty="0" smtClean="0"/>
              <a:t>meeting the wants and needs of customers</a:t>
            </a:r>
          </a:p>
          <a:p>
            <a:pPr lvl="1"/>
            <a:r>
              <a:rPr lang="en-US" dirty="0" smtClean="0"/>
              <a:t>encouraging profits</a:t>
            </a:r>
          </a:p>
          <a:p>
            <a:r>
              <a:rPr lang="en-US" dirty="0" smtClean="0"/>
              <a:t>Promotes entrepreneurship as an important aspect of an economy</a:t>
            </a:r>
          </a:p>
          <a:p>
            <a:pPr lvl="1"/>
            <a:r>
              <a:rPr lang="en-US" dirty="0" smtClean="0"/>
              <a:t>entrepreneur organizes, manages and assumes the risks of a business or enterprise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Private Enterprise System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Allows entrepreneur to demonstrate the following characteristics: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4891" y="2343729"/>
            <a:ext cx="8229600" cy="3980872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en-US" dirty="0" smtClean="0"/>
              <a:t>communication skills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decision-making skills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knowledge of business operations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knowledge of financial resources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desire for self expression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persistence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ambition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initiative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patience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pioneering spirit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creative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risk-taking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Private Enterprise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May also include negative aspects or disadvantages</a:t>
            </a:r>
          </a:p>
          <a:p>
            <a:pPr lvl="1"/>
            <a:r>
              <a:rPr lang="en-US" smtClean="0"/>
              <a:t>production drops when sales are low</a:t>
            </a:r>
          </a:p>
          <a:p>
            <a:pPr lvl="1"/>
            <a:r>
              <a:rPr lang="en-US" smtClean="0"/>
              <a:t>unemployment has the potential to occur</a:t>
            </a:r>
          </a:p>
          <a:p>
            <a:pPr lvl="1"/>
            <a:r>
              <a:rPr lang="en-US" smtClean="0"/>
              <a:t>income and wealth may be unevenly distributed</a:t>
            </a:r>
          </a:p>
          <a:p>
            <a:pPr lvl="1"/>
            <a:r>
              <a:rPr lang="en-US" smtClean="0"/>
              <a:t>consumers may be manipulated through advertising</a:t>
            </a:r>
          </a:p>
          <a:p>
            <a:pPr lvl="1"/>
            <a:r>
              <a:rPr lang="en-US" smtClean="0"/>
              <a:t>not all resources are used efficiently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02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Economies the U.S. has Experienced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Include:</a:t>
            </a:r>
          </a:p>
          <a:p>
            <a:pPr lvl="1"/>
            <a:r>
              <a:rPr lang="en-US" smtClean="0"/>
              <a:t>agricultural economy</a:t>
            </a:r>
          </a:p>
          <a:p>
            <a:pPr lvl="1"/>
            <a:r>
              <a:rPr lang="en-US" smtClean="0"/>
              <a:t>industrial economy</a:t>
            </a:r>
          </a:p>
          <a:p>
            <a:pPr lvl="1"/>
            <a:r>
              <a:rPr lang="en-US" smtClean="0"/>
              <a:t>service economy</a:t>
            </a:r>
          </a:p>
          <a:p>
            <a:pPr lvl="1"/>
            <a:r>
              <a:rPr lang="en-US" smtClean="0"/>
              <a:t>information economy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57600"/>
            <a:ext cx="4038600" cy="2693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Agricultural Economy</a:t>
            </a:r>
            <a:endParaRPr lang="en-US" dirty="0" smtClean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Began at the dawn of civilization</a:t>
            </a:r>
          </a:p>
          <a:p>
            <a:r>
              <a:rPr lang="en-US" dirty="0" smtClean="0"/>
              <a:t>Is based on farming</a:t>
            </a:r>
          </a:p>
          <a:p>
            <a:r>
              <a:rPr lang="en-US" dirty="0" smtClean="0"/>
              <a:t>Was in place in early America</a:t>
            </a:r>
          </a:p>
          <a:p>
            <a:r>
              <a:rPr lang="en-US" dirty="0" smtClean="0"/>
              <a:t>Was affected by inventions which increased agricultural production and efficiency, in turn increasing the overall standard of living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Agricultural Economy</a:t>
            </a:r>
            <a:endParaRPr lang="en-US" dirty="0" smtClean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Included inventions such as:</a:t>
            </a:r>
          </a:p>
          <a:p>
            <a:pPr lvl="1"/>
            <a:r>
              <a:rPr lang="en-US" dirty="0" smtClean="0"/>
              <a:t>cotton gin in 1793</a:t>
            </a:r>
          </a:p>
          <a:p>
            <a:pPr lvl="1"/>
            <a:r>
              <a:rPr lang="en-US" dirty="0" smtClean="0"/>
              <a:t>patent on Glidden barbed wire in 1874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19394"/>
            <a:ext cx="4419600" cy="3535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239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2290763" indent="-461963"/>
            <a:r>
              <a:rPr lang="en-US" dirty="0" smtClean="0"/>
              <a:t>Types of Economic Systems</a:t>
            </a:r>
          </a:p>
          <a:p>
            <a:pPr marL="2290763" indent="-461963"/>
            <a:endParaRPr lang="en-US" dirty="0" smtClean="0"/>
          </a:p>
          <a:p>
            <a:pPr marL="2290763" indent="-461963"/>
            <a:r>
              <a:rPr lang="en-US" dirty="0" smtClean="0"/>
              <a:t>Economics in the United States</a:t>
            </a:r>
            <a:endParaRPr lang="en-US" dirty="0"/>
          </a:p>
        </p:txBody>
      </p:sp>
      <p:sp>
        <p:nvSpPr>
          <p:cNvPr id="11" name="Teardrop 10">
            <a:hlinkClick r:id="rId2" action="ppaction://hlinksldjump"/>
          </p:cNvPr>
          <p:cNvSpPr/>
          <p:nvPr/>
        </p:nvSpPr>
        <p:spPr>
          <a:xfrm>
            <a:off x="1905000" y="3789216"/>
            <a:ext cx="685800" cy="609600"/>
          </a:xfrm>
          <a:prstGeom prst="teardrop">
            <a:avLst/>
          </a:prstGeom>
          <a:solidFill>
            <a:srgbClr val="627183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>
            <a:hlinkClick r:id="rId3" action="ppaction://hlinksldjump"/>
          </p:cNvPr>
          <p:cNvSpPr/>
          <p:nvPr/>
        </p:nvSpPr>
        <p:spPr>
          <a:xfrm>
            <a:off x="1905000" y="2810164"/>
            <a:ext cx="685800" cy="609600"/>
          </a:xfrm>
          <a:prstGeom prst="teardrop">
            <a:avLst/>
          </a:prstGeom>
          <a:solidFill>
            <a:srgbClr val="627183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Industrial Economy</a:t>
            </a:r>
            <a:endParaRPr lang="en-US" dirty="0" smtClean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Took over in America in the late 1700s and into the 1800s</a:t>
            </a:r>
          </a:p>
          <a:p>
            <a:r>
              <a:rPr lang="en-US" dirty="0" smtClean="0"/>
              <a:t>Began due to inventions which led to industry growth</a:t>
            </a:r>
          </a:p>
          <a:p>
            <a:pPr lvl="1"/>
            <a:r>
              <a:rPr lang="en-US" dirty="0" smtClean="0"/>
              <a:t>in 1793, Samuel Slater constructed the first successful textile mill in America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258056"/>
            <a:ext cx="3733800" cy="2538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Industrial Economy</a:t>
            </a:r>
            <a:endParaRPr lang="en-US" dirty="0" smtClean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Caused people to move to cities and begin working in factories</a:t>
            </a:r>
          </a:p>
          <a:p>
            <a:pPr lvl="1"/>
            <a:r>
              <a:rPr lang="en-US" dirty="0" smtClean="0"/>
              <a:t>between 1790 and 1987 agricultural employment declined from 90 percent to 2.9 percent</a:t>
            </a:r>
          </a:p>
          <a:p>
            <a:r>
              <a:rPr lang="en-US" dirty="0" smtClean="0"/>
              <a:t>Included poor working environments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 Economy</a:t>
            </a:r>
            <a:endParaRPr lang="en-US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Took over in America in the early 1900s</a:t>
            </a:r>
          </a:p>
          <a:p>
            <a:r>
              <a:rPr lang="en-US" smtClean="0"/>
              <a:t>Began because of the increase in the standard of living</a:t>
            </a:r>
          </a:p>
          <a:p>
            <a:pPr lvl="1"/>
            <a:r>
              <a:rPr lang="en-US" smtClean="0"/>
              <a:t>as the standard of living increased, so did the demand for services, so people started selling their services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86200"/>
            <a:ext cx="4191000" cy="2715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Economy</a:t>
            </a:r>
            <a:endParaRPr lang="en-US" dirty="0" smtClean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Took over in America in the late 1900s</a:t>
            </a:r>
          </a:p>
          <a:p>
            <a:r>
              <a:rPr lang="en-US" dirty="0" smtClean="0"/>
              <a:t>Began as society increasingly needed easily accessible, accurate information</a:t>
            </a:r>
          </a:p>
          <a:p>
            <a:r>
              <a:rPr lang="en-US" dirty="0" smtClean="0"/>
              <a:t>Is largely affected by the exponential rate at which technology develops</a:t>
            </a:r>
          </a:p>
          <a:p>
            <a:r>
              <a:rPr lang="en-US" dirty="0" smtClean="0"/>
              <a:t>Includes the emergence of the Internet and World Wide Web</a:t>
            </a:r>
          </a:p>
          <a:p>
            <a:r>
              <a:rPr lang="en-US" dirty="0" smtClean="0"/>
              <a:t>Has been impacted considerably by Bill Gates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Acknowledgements</a:t>
            </a:r>
            <a:endParaRPr lang="en-US" dirty="0" smtClean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649200" y="5788025"/>
            <a:ext cx="2133600" cy="476250"/>
          </a:xfrm>
        </p:spPr>
        <p:txBody>
          <a:bodyPr/>
          <a:lstStyle/>
          <a:p>
            <a:fld id="{89CF261F-01A4-4B48-8C5A-0B9FD290911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457200" y="1295400"/>
            <a:ext cx="3824288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buFont typeface="Arial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altLang="en-US" sz="20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Production </a:t>
            </a:r>
            <a:r>
              <a:rPr lang="en-US" altLang="en-US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Coordinators</a:t>
            </a:r>
            <a:endParaRPr lang="en-US" altLang="en-US" sz="20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57200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alt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Krista Scott</a:t>
            </a:r>
          </a:p>
          <a:p>
            <a:pPr defTabSz="457200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alt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Amy Hogan</a:t>
            </a:r>
          </a:p>
          <a:p>
            <a:pPr defTabSz="457200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altLang="en-US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57200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Brand Manager</a:t>
            </a:r>
          </a:p>
          <a:p>
            <a:pPr defTabSz="457200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alt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Megan O’Quinn</a:t>
            </a:r>
            <a:endParaRPr lang="en-US" altLang="en-US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57200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altLang="en-US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57200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altLang="en-US" sz="20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Graphic Designer</a:t>
            </a:r>
          </a:p>
          <a:p>
            <a:pPr defTabSz="457200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alt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Melody Rowell</a:t>
            </a:r>
          </a:p>
          <a:p>
            <a:pPr defTabSz="457200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altLang="en-US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57200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altLang="en-US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57200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altLang="en-US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57200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altLang="en-US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57200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altLang="en-US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57200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altLang="en-US" sz="20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V.P. of Brand Management</a:t>
            </a:r>
          </a:p>
          <a:p>
            <a:pPr defTabSz="457200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alt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Clayton Franklin</a:t>
            </a:r>
          </a:p>
          <a:p>
            <a:pPr defTabSz="457200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altLang="en-US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940050" y="6240169"/>
            <a:ext cx="3276600" cy="6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© </a:t>
            </a:r>
            <a:r>
              <a:rPr lang="en-US" alt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MMXVI</a:t>
            </a:r>
            <a:endParaRPr lang="en-US" alt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CEV Multimedia, Ltd.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24400" y="1307842"/>
            <a:ext cx="4114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Executive Producer</a:t>
            </a:r>
          </a:p>
          <a:p>
            <a:pPr algn="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Gordon W. Davis, Ph.D.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524000"/>
            <a:ext cx="4378036" cy="461665"/>
          </a:xfrm>
          <a:prstGeom prst="rect">
            <a:avLst/>
          </a:prstGeom>
          <a:solidFill>
            <a:srgbClr val="85838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Types of Economic Systems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Main Menu Button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6144768"/>
            <a:ext cx="950976" cy="71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Economic Systems</a:t>
            </a:r>
            <a:endParaRPr lang="en-US" dirty="0" smtClean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Are the way a society produces goods and services</a:t>
            </a:r>
          </a:p>
          <a:p>
            <a:r>
              <a:rPr lang="en-US" smtClean="0"/>
              <a:t>Are the way a society provides and distributes goods and services to its citizens 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642034"/>
            <a:ext cx="4267200" cy="2846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Main Types of Economic Systems</a:t>
            </a:r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Include:</a:t>
            </a:r>
          </a:p>
          <a:p>
            <a:pPr lvl="1"/>
            <a:r>
              <a:rPr lang="en-US" smtClean="0"/>
              <a:t>command</a:t>
            </a:r>
          </a:p>
          <a:p>
            <a:pPr lvl="1"/>
            <a:r>
              <a:rPr lang="en-US" smtClean="0"/>
              <a:t>market</a:t>
            </a:r>
          </a:p>
          <a:p>
            <a:pPr lvl="1"/>
            <a:r>
              <a:rPr lang="en-US" smtClean="0"/>
              <a:t>traditional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994965"/>
            <a:ext cx="4724400" cy="3155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Command/Communism Economic System</a:t>
            </a:r>
            <a:endParaRPr lang="en-US" dirty="0" smtClean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Maintains strong governmental control</a:t>
            </a:r>
          </a:p>
          <a:p>
            <a:r>
              <a:rPr lang="en-US" smtClean="0"/>
              <a:t>Requires all productive resources to be owned and operated by the government</a:t>
            </a:r>
          </a:p>
          <a:p>
            <a:r>
              <a:rPr lang="en-US" smtClean="0"/>
              <a:t>Forbids competition</a:t>
            </a:r>
          </a:p>
          <a:p>
            <a:r>
              <a:rPr lang="en-US" smtClean="0"/>
              <a:t>Permits little to no freedom in selecting a career and workplace</a:t>
            </a:r>
          </a:p>
          <a:p>
            <a:r>
              <a:rPr lang="en-US" smtClean="0"/>
              <a:t>Practices heavy taxation</a:t>
            </a:r>
          </a:p>
          <a:p>
            <a:r>
              <a:rPr lang="en-US" smtClean="0"/>
              <a:t>Occurs in North Korea, Cuba and People’s Republic of China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Command/Communism Economic System</a:t>
            </a:r>
            <a:endParaRPr lang="en-US" dirty="0" smtClean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allows for large changes to quickly be made</a:t>
            </a:r>
          </a:p>
          <a:p>
            <a:pPr lvl="1"/>
            <a:r>
              <a:rPr lang="en-US" dirty="0" smtClean="0"/>
              <a:t>chooses jobs for everyone, including government provided medical and social services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lacks in meeting consumer needs</a:t>
            </a:r>
          </a:p>
          <a:p>
            <a:pPr lvl="1"/>
            <a:r>
              <a:rPr lang="en-US" dirty="0" smtClean="0"/>
              <a:t>prevents people from making their own economic decisions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Command/Socialism Economic System</a:t>
            </a:r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Maintains medium governmental control</a:t>
            </a:r>
          </a:p>
          <a:p>
            <a:r>
              <a:rPr lang="en-US" dirty="0" smtClean="0"/>
              <a:t>Practices governmental control in key industries, such as utilities and transportation</a:t>
            </a:r>
          </a:p>
          <a:p>
            <a:r>
              <a:rPr lang="en-US" dirty="0" smtClean="0"/>
              <a:t>Allows private ownership in only non-vital industries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962400"/>
            <a:ext cx="4191000" cy="2787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ZmFsc2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cXVpeiBwb2QgYW5kIG1lc3NhZ2UgYm94IHRleHRzLS0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MMPROD_UIDATA" val="&lt;database version=&quot;7.0&quot;&gt;&lt;object type=&quot;1&quot; unique_id=&quot;10001&quot;&gt;&lt;property id=&quot;20141&quot; value=&quot;CEV70119 Economic Systems&quot;/&gt;&lt;property id=&quot;20144&quot; value=&quot;0&quot;/&gt;&lt;property id=&quot;20146&quot; value=&quot;1&quot;/&gt;&lt;property id=&quot;20147&quot; value=&quot;0&quot;/&gt;&lt;property id=&quot;20148&quot; value=&quot;1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224&quot; value=&quot;C:\Users\larry.CEV\Documents\My Adobe Presentations\CEV70119 2&quot;/&gt;&lt;property id=&quot;20250&quot; value=&quot;0&quot;/&gt;&lt;property id=&quot;20251&quot; value=&quot;0&quot;/&gt;&lt;property id=&quot;20259&quot; value=&quot;0&quot;/&gt;&lt;object type=&quot;10&quot; unique_id=&quot;12823&quot;&gt;&lt;object type=&quot;11&quot; unique_id=&quot;12824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2855&quot;&gt;&lt;/object&gt;&lt;/object&gt;&lt;object type=&quot;4&quot; unique_id=&quot;12825&quot;&gt;&lt;/object&gt;&lt;object type=&quot;2&quot; unique_id=&quot;12826&quot;&gt;&lt;object type=&quot;3&quot; unique_id=&quot;12827&quot;&gt;&lt;property id=&quot;20148&quot; value=&quot;5&quot;/&gt;&lt;property id=&quot;20300&quot; value=&quot;Slide 1 - &amp;quot;Economic Systems&amp;quot;&quot;/&gt;&lt;property id=&quot;20302&quot; value=&quot;1&quot;/&gt;&lt;property id=&quot;20303&quot; value=&quot;-1&quot;/&gt;&lt;property id=&quot;20307&quot; value=&quot;256&quot;/&gt;&lt;property id=&quot;20309&quot; value=&quot;-1&quot;/&gt;&lt;property id=&quot;20312&quot; value=&quot;0&quot;/&gt;&lt;/object&gt;&lt;object type=&quot;3&quot; unique_id=&quot;12828&quot;&gt;&lt;property id=&quot;20148&quot; value=&quot;5&quot;/&gt;&lt;property id=&quot;20300&quot; value=&quot;Slide 2 - &amp;quot;Objectives&amp;quot;&quot;/&gt;&lt;property id=&quot;20302&quot; value=&quot;1&quot;/&gt;&lt;property id=&quot;20303&quot; value=&quot;-1&quot;/&gt;&lt;property id=&quot;20307&quot; value=&quot;257&quot;/&gt;&lt;property id=&quot;20309&quot; value=&quot;-1&quot;/&gt;&lt;property id=&quot;20312&quot; value=&quot;0&quot;/&gt;&lt;/object&gt;&lt;object type=&quot;3&quot; unique_id=&quot;12829&quot;&gt;&lt;property id=&quot;20148&quot; value=&quot;5&quot;/&gt;&lt;property id=&quot;20300&quot; value=&quot;Slide 3 - &amp;quot;What is an Economic System?&amp;quot;&quot;/&gt;&lt;property id=&quot;20302&quot; value=&quot;1&quot;/&gt;&lt;property id=&quot;20303&quot; value=&quot;-1&quot;/&gt;&lt;property id=&quot;20307&quot; value=&quot;258&quot;/&gt;&lt;property id=&quot;20309&quot; value=&quot;-1&quot;/&gt;&lt;property id=&quot;20312&quot; value=&quot;0&quot;/&gt;&lt;/object&gt;&lt;object type=&quot;3&quot; unique_id=&quot;12830&quot;&gt;&lt;property id=&quot;20148&quot; value=&quot;5&quot;/&gt;&lt;property id=&quot;20300&quot; value=&quot;Slide 4 - &amp;quot;Three Main Types of Economic Systems&amp;quot;&quot;/&gt;&lt;property id=&quot;20302&quot; value=&quot;1&quot;/&gt;&lt;property id=&quot;20303&quot; value=&quot;-1&quot;/&gt;&lt;property id=&quot;20307&quot; value=&quot;259&quot;/&gt;&lt;property id=&quot;20309&quot; value=&quot;-1&quot;/&gt;&lt;property id=&quot;20312&quot; value=&quot;0&quot;/&gt;&lt;/object&gt;&lt;object type=&quot;3&quot; unique_id=&quot;12831&quot;&gt;&lt;property id=&quot;20148&quot; value=&quot;5&quot;/&gt;&lt;property id=&quot;20300&quot; value=&quot;Slide 5 - &amp;quot;Strong Command/Communism&amp;quot;&quot;/&gt;&lt;property id=&quot;20302&quot; value=&quot;1&quot;/&gt;&lt;property id=&quot;20303&quot; value=&quot;-1&quot;/&gt;&lt;property id=&quot;20307&quot; value=&quot;260&quot;/&gt;&lt;property id=&quot;20309&quot; value=&quot;-1&quot;/&gt;&lt;property id=&quot;20312&quot; value=&quot;0&quot;/&gt;&lt;/object&gt;&lt;object type=&quot;3&quot; unique_id=&quot;12832&quot;&gt;&lt;property id=&quot;20148&quot; value=&quot;5&quot;/&gt;&lt;property id=&quot;20300&quot; value=&quot;Slide 6 - &amp;quot;Strong Command/Communism&amp;quot;&quot;/&gt;&lt;property id=&quot;20302&quot; value=&quot;1&quot;/&gt;&lt;property id=&quot;20303&quot; value=&quot;-1&quot;/&gt;&lt;property id=&quot;20307&quot; value=&quot;261&quot;/&gt;&lt;property id=&quot;20309&quot; value=&quot;-1&quot;/&gt;&lt;property id=&quot;20312&quot; value=&quot;0&quot;/&gt;&lt;/object&gt;&lt;object type=&quot;3&quot; unique_id=&quot;12833&quot;&gt;&lt;property id=&quot;20148&quot; value=&quot;5&quot;/&gt;&lt;property id=&quot;20300&quot; value=&quot;Slide 7 - &amp;quot;Moderate Command/Socialism&amp;quot;&quot;/&gt;&lt;property id=&quot;20302&quot; value=&quot;1&quot;/&gt;&lt;property id=&quot;20303&quot; value=&quot;-1&quot;/&gt;&lt;property id=&quot;20307&quot; value=&quot;276&quot;/&gt;&lt;property id=&quot;20309&quot; value=&quot;-1&quot;/&gt;&lt;property id=&quot;20312&quot; value=&quot;0&quot;/&gt;&lt;/object&gt;&lt;object type=&quot;3&quot; unique_id=&quot;12834&quot;&gt;&lt;property id=&quot;20148&quot; value=&quot;5&quot;/&gt;&lt;property id=&quot;20300&quot; value=&quot;Slide 8 - &amp;quot;Moderate Command/Socialism&amp;quot;&quot;/&gt;&lt;property id=&quot;20302&quot; value=&quot;1&quot;/&gt;&lt;property id=&quot;20303&quot; value=&quot;-1&quot;/&gt;&lt;property id=&quot;20307&quot; value=&quot;287&quot;/&gt;&lt;property id=&quot;20309&quot; value=&quot;-1&quot;/&gt;&lt;property id=&quot;20312&quot; value=&quot;0&quot;/&gt;&lt;/object&gt;&lt;object type=&quot;3&quot; unique_id=&quot;12835&quot;&gt;&lt;property id=&quot;20148&quot; value=&quot;5&quot;/&gt;&lt;property id=&quot;20300&quot; value=&quot;Slide 9 - &amp;quot;Moderate Command/Socialism&amp;quot;&quot;/&gt;&lt;property id=&quot;20302&quot; value=&quot;1&quot;/&gt;&lt;property id=&quot;20303&quot; value=&quot;-1&quot;/&gt;&lt;property id=&quot;20307&quot; value=&quot;277&quot;/&gt;&lt;property id=&quot;20309&quot; value=&quot;-1&quot;/&gt;&lt;property id=&quot;20312&quot; value=&quot;0&quot;/&gt;&lt;/object&gt;&lt;object type=&quot;3&quot; unique_id=&quot;12836&quot;&gt;&lt;property id=&quot;20148&quot; value=&quot;5&quot;/&gt;&lt;property id=&quot;20300&quot; value=&quot;Slide 10 - &amp;quot;Market/Capitalism&amp;quot;&quot;/&gt;&lt;property id=&quot;20302&quot; value=&quot;1&quot;/&gt;&lt;property id=&quot;20303&quot; value=&quot;-1&quot;/&gt;&lt;property id=&quot;20307&quot; value=&quot;262&quot;/&gt;&lt;property id=&quot;20309&quot; value=&quot;-1&quot;/&gt;&lt;property id=&quot;20312&quot; value=&quot;0&quot;/&gt;&lt;/object&gt;&lt;object type=&quot;3&quot; unique_id=&quot;12837&quot;&gt;&lt;property id=&quot;20148&quot; value=&quot;5&quot;/&gt;&lt;property id=&quot;20300&quot; value=&quot;Slide 11 - &amp;quot;Market/Capitalism&amp;quot;&quot;/&gt;&lt;property id=&quot;20302&quot; value=&quot;1&quot;/&gt;&lt;property id=&quot;20303&quot; value=&quot;-1&quot;/&gt;&lt;property id=&quot;20307&quot; value=&quot;279&quot;/&gt;&lt;property id=&quot;20309&quot; value=&quot;-1&quot;/&gt;&lt;property id=&quot;20312&quot; value=&quot;0&quot;/&gt;&lt;/object&gt;&lt;object type=&quot;3&quot; unique_id=&quot;12838&quot;&gt;&lt;property id=&quot;20148&quot; value=&quot;5&quot;/&gt;&lt;property id=&quot;20300&quot; value=&quot;Slide 12 - &amp;quot;Traditional Economies&amp;quot;&quot;/&gt;&lt;property id=&quot;20302&quot; value=&quot;1&quot;/&gt;&lt;property id=&quot;20303&quot; value=&quot;-1&quot;/&gt;&lt;property id=&quot;20307&quot; value=&quot;264&quot;/&gt;&lt;property id=&quot;20309&quot; value=&quot;-1&quot;/&gt;&lt;property id=&quot;20312&quot; value=&quot;0&quot;/&gt;&lt;/object&gt;&lt;object type=&quot;3&quot; unique_id=&quot;12839&quot;&gt;&lt;property id=&quot;20148&quot; value=&quot;5&quot;/&gt;&lt;property id=&quot;20300&quot; value=&quot;Slide 13 - &amp;quot;Traditional Economies&amp;quot;&quot;/&gt;&lt;property id=&quot;20302&quot; value=&quot;1&quot;/&gt;&lt;property id=&quot;20303&quot; value=&quot;-1&quot;/&gt;&lt;property id=&quot;20307&quot; value=&quot;265&quot;/&gt;&lt;property id=&quot;20309&quot; value=&quot;-1&quot;/&gt;&lt;property id=&quot;20312&quot; value=&quot;0&quot;/&gt;&lt;/object&gt;&lt;object type=&quot;3&quot; unique_id=&quot;12840&quot;&gt;&lt;property id=&quot;20148&quot; value=&quot;5&quot;/&gt;&lt;property id=&quot;20300&quot; value=&quot;Slide 14 - &amp;quot;Questions to Distinguish Economic Systems&amp;quot;&quot;/&gt;&lt;property id=&quot;20302&quot; value=&quot;1&quot;/&gt;&lt;property id=&quot;20303&quot; value=&quot;-1&quot;/&gt;&lt;property id=&quot;20307&quot; value=&quot;266&quot;/&gt;&lt;property id=&quot;20309&quot; value=&quot;-1&quot;/&gt;&lt;property id=&quot;20312&quot; value=&quot;0&quot;/&gt;&lt;/object&gt;&lt;object type=&quot;3&quot; unique_id=&quot;12841&quot;&gt;&lt;property id=&quot;20148&quot; value=&quot;5&quot;/&gt;&lt;property id=&quot;20300&quot; value=&quot;Slide 15 - &amp;quot;Adam Smith, Karl Marx, John Maynard Keynes&amp;quot;&quot;/&gt;&lt;property id=&quot;20302&quot; value=&quot;1&quot;/&gt;&lt;property id=&quot;20303&quot; value=&quot;-1&quot;/&gt;&lt;property id=&quot;20307&quot; value=&quot;288&quot;/&gt;&lt;property id=&quot;20309&quot; value=&quot;-1&quot;/&gt;&lt;property id=&quot;20312&quot; value=&quot;0&quot;/&gt;&lt;/object&gt;&lt;object type=&quot;3&quot; unique_id=&quot;12842&quot;&gt;&lt;property id=&quot;20148&quot; value=&quot;5&quot;/&gt;&lt;property id=&quot;20300&quot; value=&quot;Slide 16 - &amp;quot;Private Enterprise System&amp;quot;&quot;/&gt;&lt;property id=&quot;20302&quot; value=&quot;1&quot;/&gt;&lt;property id=&quot;20303&quot; value=&quot;-1&quot;/&gt;&lt;property id=&quot;20307&quot; value=&quot;267&quot;/&gt;&lt;property id=&quot;20309&quot; value=&quot;-1&quot;/&gt;&lt;property id=&quot;20312&quot; value=&quot;0&quot;/&gt;&lt;/object&gt;&lt;object type=&quot;3&quot; unique_id=&quot;12843&quot;&gt;&lt;property id=&quot;20148&quot; value=&quot;5&quot;/&gt;&lt;property id=&quot;20300&quot; value=&quot;Slide 17 - &amp;quot;Private Enterprise System&amp;quot;&quot;/&gt;&lt;property id=&quot;20302&quot; value=&quot;1&quot;/&gt;&lt;property id=&quot;20303&quot; value=&quot;-1&quot;/&gt;&lt;property id=&quot;20307&quot; value=&quot;282&quot;/&gt;&lt;property id=&quot;20309&quot; value=&quot;-1&quot;/&gt;&lt;property id=&quot;20312&quot; value=&quot;0&quot;/&gt;&lt;/object&gt;&lt;object type=&quot;3&quot; unique_id=&quot;12844&quot;&gt;&lt;property id=&quot;20148&quot; value=&quot;5&quot;/&gt;&lt;property id=&quot;20300&quot; value=&quot;Slide 18 - &amp;quot;Private Enterprise System&amp;quot;&quot;/&gt;&lt;property id=&quot;20302&quot; value=&quot;1&quot;/&gt;&lt;property id=&quot;20303&quot; value=&quot;-1&quot;/&gt;&lt;property id=&quot;20307&quot; value=&quot;269&quot;/&gt;&lt;property id=&quot;20309&quot; value=&quot;-1&quot;/&gt;&lt;property id=&quot;20312&quot; value=&quot;0&quot;/&gt;&lt;/object&gt;&lt;object type=&quot;3&quot; unique_id=&quot;12845&quot;&gt;&lt;property id=&quot;20148&quot; value=&quot;5&quot;/&gt;&lt;property id=&quot;20300&quot; value=&quot;Slide 19 - &amp;quot;Private Enterprise System&amp;quot;&quot;/&gt;&lt;property id=&quot;20302&quot; value=&quot;1&quot;/&gt;&lt;property id=&quot;20303&quot; value=&quot;-1&quot;/&gt;&lt;property id=&quot;20307&quot; value=&quot;270&quot;/&gt;&lt;property id=&quot;20309&quot; value=&quot;-1&quot;/&gt;&lt;property id=&quot;20312&quot; value=&quot;0&quot;/&gt;&lt;/object&gt;&lt;object type=&quot;3&quot; unique_id=&quot;12846&quot;&gt;&lt;property id=&quot;20148&quot; value=&quot;5&quot;/&gt;&lt;property id=&quot;20300&quot; value=&quot;Slide 20 - &amp;quot;Four Basic Economies the U.S. has Experienced:&amp;quot;&quot;/&gt;&lt;property id=&quot;20302&quot; value=&quot;1&quot;/&gt;&lt;property id=&quot;20303&quot; value=&quot;-1&quot;/&gt;&lt;property id=&quot;20307&quot; value=&quot;271&quot;/&gt;&lt;property id=&quot;20309&quot; value=&quot;-1&quot;/&gt;&lt;property id=&quot;20312&quot; value=&quot;0&quot;/&gt;&lt;/object&gt;&lt;object type=&quot;3&quot; unique_id=&quot;12847&quot;&gt;&lt;property id=&quot;20148&quot; value=&quot;5&quot;/&gt;&lt;property id=&quot;20300&quot; value=&quot;Slide 21 - &amp;quot;Agricultural Economy&amp;quot;&quot;/&gt;&lt;property id=&quot;20302&quot; value=&quot;1&quot;/&gt;&lt;property id=&quot;20303&quot; value=&quot;-1&quot;/&gt;&lt;property id=&quot;20307&quot; value=&quot;272&quot;/&gt;&lt;property id=&quot;20309&quot; value=&quot;-1&quot;/&gt;&lt;property id=&quot;20312&quot; value=&quot;0&quot;/&gt;&lt;/object&gt;&lt;object type=&quot;3&quot; unique_id=&quot;12848&quot;&gt;&lt;property id=&quot;20148&quot; value=&quot;5&quot;/&gt;&lt;property id=&quot;20300&quot; value=&quot;Slide 22 - &amp;quot;Industrial Economy&amp;quot;&quot;/&gt;&lt;property id=&quot;20302&quot; value=&quot;1&quot;/&gt;&lt;property id=&quot;20303&quot; value=&quot;-1&quot;/&gt;&lt;property id=&quot;20307&quot; value=&quot;273&quot;/&gt;&lt;property id=&quot;20309&quot; value=&quot;-1&quot;/&gt;&lt;property id=&quot;20312&quot; value=&quot;0&quot;/&gt;&lt;/object&gt;&lt;object type=&quot;3&quot; unique_id=&quot;12849&quot;&gt;&lt;property id=&quot;20148&quot; value=&quot;5&quot;/&gt;&lt;property id=&quot;20300&quot; value=&quot;Slide 23 - &amp;quot;Service Economy&amp;quot;&quot;/&gt;&lt;property id=&quot;20302&quot; value=&quot;1&quot;/&gt;&lt;property id=&quot;20303&quot; value=&quot;-1&quot;/&gt;&lt;property id=&quot;20307&quot; value=&quot;283&quot;/&gt;&lt;property id=&quot;20309&quot; value=&quot;-1&quot;/&gt;&lt;property id=&quot;20312&quot; value=&quot;0&quot;/&gt;&lt;/object&gt;&lt;object type=&quot;3&quot; unique_id=&quot;12850&quot;&gt;&lt;property id=&quot;20148&quot; value=&quot;5&quot;/&gt;&lt;property id=&quot;20300&quot; value=&quot;Slide 24 - &amp;quot;Information Economy&amp;quot;&quot;/&gt;&lt;property id=&quot;20302&quot; value=&quot;1&quot;/&gt;&lt;property id=&quot;20303&quot; value=&quot;-1&quot;/&gt;&lt;property id=&quot;20307&quot; value=&quot;284&quot;/&gt;&lt;property id=&quot;20309&quot; value=&quot;-1&quot;/&gt;&lt;property id=&quot;20312&quot; value=&quot;0&quot;/&gt;&lt;/object&gt;&lt;object type=&quot;3&quot; unique_id=&quot;12851&quot;&gt;&lt;property id=&quot;20148&quot; value=&quot;5&quot;/&gt;&lt;property id=&quot;20300&quot; value=&quot;Slide 25 - &amp;quot;Quiz&amp;quot;&quot;/&gt;&lt;property id=&quot;20302&quot; value=&quot;1&quot;/&gt;&lt;property id=&quot;20303&quot; value=&quot;-1&quot;/&gt;&lt;property id=&quot;20307&quot; value=&quot;285&quot;/&gt;&lt;property id=&quot;20309&quot; value=&quot;-1&quot;/&gt;&lt;property id=&quot;20312&quot; value=&quot;0&quot;/&gt;&lt;/object&gt;&lt;object type=&quot;3&quot; unique_id=&quot;12852&quot;&gt;&lt;property id=&quot;20148&quot; value=&quot;5&quot;/&gt;&lt;property id=&quot;20300&quot; value=&quot;Slide 26 - &amp;quot;Quiz&amp;quot;&quot;/&gt;&lt;property id=&quot;20302&quot; value=&quot;1&quot;/&gt;&lt;property id=&quot;20303&quot; value=&quot;-1&quot;/&gt;&lt;property id=&quot;20307&quot; value=&quot;286&quot;/&gt;&lt;property id=&quot;20309&quot; value=&quot;-1&quot;/&gt;&lt;property id=&quot;20312&quot; value=&quot;0&quot;/&gt;&lt;/object&gt;&lt;object type=&quot;3&quot; unique_id=&quot;12853&quot;&gt;&lt;property id=&quot;20148&quot; value=&quot;5&quot;/&gt;&lt;property id=&quot;20300&quot; value=&quot;Slide 27 - &amp;quot;Acknowledgements&amp;#x0D;&amp;#x0A;&amp;#x0D;&amp;#x0A;Krista Scott&amp;#x0D;&amp;#x0A;Production Coordinator&amp;#x0D;&amp;#x0A;Jennifer Donaldson&amp;#x0D;&amp;#x0A;Graphics Editor&amp;#x0D;&amp;#x0A;Geoff Scott&amp;#x0D;&amp;#x0A;Production Ma&quot;/&gt;&lt;property id=&quot;20302&quot; value=&quot;1&quot;/&gt;&lt;property id=&quot;20303&quot; value=&quot;-1&quot;/&gt;&lt;property id=&quot;20307&quot; value=&quot;275&quot;/&gt;&lt;property id=&quot;20309&quot; value=&quot;-1&quot;/&gt;&lt;property id=&quot;20312&quot; value=&quot;0&quot;/&gt;&lt;/object&gt;&lt;/object&gt;&lt;object type=&quot;8&quot; unique_id=&quot;1285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71BE1DB-E5DB-4716-9512-FF3A819354FD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0C8258C-84E3-44CA-AB48-94BB2CE21FF7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4C9C19F-FED1-43BD-A9FA-60C69D547E9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204DC18-A8E5-4641-B4D4-10933A8192D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57A74C4-B78F-4AA3-B240-0E1AC871916A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08AE052-8D3C-4FD3-B51C-D429C7DC6526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3C3C8B2-1F57-4C3A-873E-EF09709C5077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3C3C8B2-1F57-4C3A-873E-EF09709C5077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F5927C2-704A-4107-9273-78F5D731C20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8EF8148-6F85-48F2-926C-29BD1635554A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21DEEEA-44A5-44F1-B744-F7907B53575B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4E93B0E-4C1C-45BD-8E35-ABD3C79B535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D509CF7-B0FE-41E9-AB89-D0F0E72733B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2ED3F06-0696-4AA4-BD10-AA488661C0F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6F61E94-DFC3-4134-9AFF-C7765AD7A3A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98949C9-FBDD-407A-9B73-5E74C637DE1C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98949C9-FBDD-407A-9B73-5E74C637DE1C}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1077</Words>
  <Application>Microsoft Office PowerPoint</Application>
  <PresentationFormat>On-screen Show (4:3)</PresentationFormat>
  <Paragraphs>235</Paragraphs>
  <Slides>34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 Unicode MS</vt:lpstr>
      <vt:lpstr>Arial</vt:lpstr>
      <vt:lpstr>Calibri</vt:lpstr>
      <vt:lpstr>Calibri Light</vt:lpstr>
      <vt:lpstr>Times New Roman</vt:lpstr>
      <vt:lpstr>Custom Design</vt:lpstr>
      <vt:lpstr>PowerPoint Presentation</vt:lpstr>
      <vt:lpstr>Objectives</vt:lpstr>
      <vt:lpstr>Main Menu</vt:lpstr>
      <vt:lpstr>PowerPoint Presentation</vt:lpstr>
      <vt:lpstr>Economic Systems</vt:lpstr>
      <vt:lpstr>Three Main Types of Economic Systems</vt:lpstr>
      <vt:lpstr>Command/Communism Economic System</vt:lpstr>
      <vt:lpstr>Command/Communism Economic System</vt:lpstr>
      <vt:lpstr>Command/Socialism Economic System</vt:lpstr>
      <vt:lpstr>Command/Socialism Economic System</vt:lpstr>
      <vt:lpstr>Command/Socialism Economic System</vt:lpstr>
      <vt:lpstr>Market/Capitalism  Economic System</vt:lpstr>
      <vt:lpstr>Market/Capitalism  Economic System</vt:lpstr>
      <vt:lpstr>Market/Capitalism Economic System</vt:lpstr>
      <vt:lpstr>Traditional Economies</vt:lpstr>
      <vt:lpstr>Traditional Economies</vt:lpstr>
      <vt:lpstr>Questions to Distinguish Economic Systems</vt:lpstr>
      <vt:lpstr>Men in History</vt:lpstr>
      <vt:lpstr>Men in History</vt:lpstr>
      <vt:lpstr>Men in History</vt:lpstr>
      <vt:lpstr>PowerPoint Presentation</vt:lpstr>
      <vt:lpstr>Private Enterprise System</vt:lpstr>
      <vt:lpstr>Private Enterprise System</vt:lpstr>
      <vt:lpstr>Private Enterprise System</vt:lpstr>
      <vt:lpstr>Private Enterprise System</vt:lpstr>
      <vt:lpstr>Private Enterprise System</vt:lpstr>
      <vt:lpstr>Basic Economies the U.S. has Experienced</vt:lpstr>
      <vt:lpstr>Agricultural Economy</vt:lpstr>
      <vt:lpstr>Agricultural Economy</vt:lpstr>
      <vt:lpstr>Industrial Economy</vt:lpstr>
      <vt:lpstr>Industrial Economy</vt:lpstr>
      <vt:lpstr>Service Economy</vt:lpstr>
      <vt:lpstr>Information Economy</vt:lpstr>
      <vt:lpstr>Acknowledgements</vt:lpstr>
    </vt:vector>
  </TitlesOfParts>
  <Company>CEV Multimedia,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Jenniferd</dc:creator>
  <cp:lastModifiedBy>DUNN, CHRISTIAN</cp:lastModifiedBy>
  <cp:revision>119</cp:revision>
  <dcterms:created xsi:type="dcterms:W3CDTF">2002-10-15T15:15:32Z</dcterms:created>
  <dcterms:modified xsi:type="dcterms:W3CDTF">2017-11-28T14:33:34Z</dcterms:modified>
</cp:coreProperties>
</file>