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5"/>
  </p:notesMasterIdLst>
  <p:handoutMasterIdLst>
    <p:handoutMasterId r:id="rId26"/>
  </p:handoutMasterIdLst>
  <p:sldIdLst>
    <p:sldId id="315" r:id="rId2"/>
    <p:sldId id="275" r:id="rId3"/>
    <p:sldId id="321" r:id="rId4"/>
    <p:sldId id="276" r:id="rId5"/>
    <p:sldId id="278" r:id="rId6"/>
    <p:sldId id="319" r:id="rId7"/>
    <p:sldId id="279" r:id="rId8"/>
    <p:sldId id="280" r:id="rId9"/>
    <p:sldId id="32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322" r:id="rId21"/>
    <p:sldId id="308" r:id="rId22"/>
    <p:sldId id="312" r:id="rId23"/>
    <p:sldId id="295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F78"/>
    <a:srgbClr val="E8B4A4"/>
    <a:srgbClr val="9E7A7E"/>
    <a:srgbClr val="339933"/>
    <a:srgbClr val="009900"/>
    <a:srgbClr val="00CC66"/>
    <a:srgbClr val="3399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920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2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C62E2-F18D-42EA-A34D-56553154A7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1806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00E4B-9A8C-470B-9966-3867187669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179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AB547-57C4-4317-A8F8-7E32A70EA7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1779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3D8C2-7724-414D-B531-8A0488D04D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2037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68C2F-A7AD-44D1-B6AB-0B92C2FBFE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14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D063FE-3E37-4514-B5A5-30169CE896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16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225C45-4A9D-4875-831D-5A49C9B4E1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6452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657B7-9B17-433B-9A9C-B8721E2705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5899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975DB-2B01-44EF-81D2-82206F7BB4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4966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98B54-27E7-4E0C-A770-A6B27892B3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365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98B54-27E7-4E0C-A770-A6B27892B3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117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C62E2-F18D-42EA-A34D-56553154A7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4926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B79002-3BA2-47CC-8FA3-EBFE003FD1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94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ED6A7-73D8-464E-B576-C5ABA45398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32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FFF8F-6304-4D30-A817-79173C34E5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118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1A03FD-D8B3-4325-9190-92F731DB52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45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1A03FD-D8B3-4325-9190-92F731DB52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28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60CF54-78F4-4A23-AC4E-C99914069A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930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9DD7E3-3765-46DD-9E16-B474BAA38F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467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9DD7E3-3765-46DD-9E16-B474BAA38F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08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81F21-30A6-4AA8-8620-70647C512C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146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0" descr="CEV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700" y="0"/>
            <a:ext cx="1003300" cy="3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467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754820-700F-4AB1-9B34-039B9AE8BD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5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0" descr="CEV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960" y="6543042"/>
            <a:ext cx="1003300" cy="3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4676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754820-700F-4AB1-9B34-039B9AE8BD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1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2E59-8CC8-4A22-8E36-5CE83A345A4F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674C-1258-4742-99E7-1B231FF54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8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hisedirec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1895669"/>
            <a:ext cx="3733800" cy="461963"/>
          </a:xfrm>
          <a:solidFill>
            <a:srgbClr val="857F78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Funding a Business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Business Investment Companies (SBIC)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privately owned and operated investment firms</a:t>
            </a:r>
          </a:p>
          <a:p>
            <a:pPr lvl="1"/>
            <a:r>
              <a:rPr lang="en-US" dirty="0" smtClean="0"/>
              <a:t>licensed by the SBA</a:t>
            </a:r>
          </a:p>
          <a:p>
            <a:r>
              <a:rPr lang="en-US" dirty="0" smtClean="0"/>
              <a:t>Entitle small businesses to receive capital through SBIC funds borrowed from the government</a:t>
            </a:r>
          </a:p>
          <a:p>
            <a:r>
              <a:rPr lang="en-US" dirty="0" smtClean="0"/>
              <a:t>Are profit-based businesses which invest and become part owner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Investors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groups of individuals who invest money in various types of companies in search of making a profit</a:t>
            </a:r>
          </a:p>
          <a:p>
            <a:r>
              <a:rPr lang="en-US" dirty="0" smtClean="0"/>
              <a:t>Have a primary objective of achieving a profit through investments</a:t>
            </a:r>
          </a:p>
          <a:p>
            <a:r>
              <a:rPr lang="en-US" dirty="0" smtClean="0"/>
              <a:t>Can invest either debt capital or equity capital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money borrowed from a business or investor which must be repaid over time with interest</a:t>
            </a:r>
          </a:p>
          <a:p>
            <a:r>
              <a:rPr lang="en-US" dirty="0" smtClean="0"/>
              <a:t>Is short-term or long-term</a:t>
            </a:r>
          </a:p>
          <a:p>
            <a:pPr lvl="1"/>
            <a:r>
              <a:rPr lang="en-US" dirty="0" smtClean="0"/>
              <a:t>more or less than one year</a:t>
            </a:r>
          </a:p>
          <a:p>
            <a:r>
              <a:rPr lang="en-US" dirty="0" smtClean="0"/>
              <a:t>Does not allow the lender any ownership in the company</a:t>
            </a:r>
          </a:p>
          <a:p>
            <a:r>
              <a:rPr lang="en-US" dirty="0" smtClean="0"/>
              <a:t>Is secured by possessions of the company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9290" y="6134428"/>
            <a:ext cx="8845420" cy="400110"/>
          </a:xfrm>
          <a:prstGeom prst="rect">
            <a:avLst/>
          </a:prstGeom>
          <a:solidFill>
            <a:srgbClr val="E8B4A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Secured: guaranteed by collateral; items pledged to ensure debt is repaid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 Capital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money raised by a business or investor in exchange for a share of ownership of the company</a:t>
            </a:r>
          </a:p>
          <a:p>
            <a:r>
              <a:rPr lang="en-US" dirty="0" smtClean="0"/>
              <a:t>Allows a business to obtain money without having to repay debt</a:t>
            </a:r>
          </a:p>
          <a:p>
            <a:r>
              <a:rPr lang="en-US" dirty="0" smtClean="0"/>
              <a:t>Includes funds raised from:</a:t>
            </a:r>
          </a:p>
          <a:p>
            <a:pPr lvl="1"/>
            <a:r>
              <a:rPr lang="en-US" dirty="0" smtClean="0"/>
              <a:t>angel investors</a:t>
            </a:r>
          </a:p>
          <a:p>
            <a:pPr lvl="1"/>
            <a:r>
              <a:rPr lang="en-US" dirty="0" smtClean="0"/>
              <a:t>venture capital firms</a:t>
            </a:r>
          </a:p>
          <a:p>
            <a:endParaRPr lang="en-US" dirty="0" smtClean="0"/>
          </a:p>
        </p:txBody>
      </p:sp>
      <p:pic>
        <p:nvPicPr>
          <p:cNvPr id="14338" name="Picture 2" descr="C:\Users\skyler.mccleskey\Downloads\shutterstock_430786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Investors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wealthy individuals who seek high returns through private investments</a:t>
            </a:r>
          </a:p>
          <a:p>
            <a:r>
              <a:rPr lang="en-US" dirty="0" smtClean="0"/>
              <a:t>Are usually former entrepreneurs or executives</a:t>
            </a:r>
          </a:p>
          <a:p>
            <a:r>
              <a:rPr lang="en-US" dirty="0" smtClean="0"/>
              <a:t>Seek companies with:</a:t>
            </a:r>
          </a:p>
          <a:p>
            <a:pPr lvl="1"/>
            <a:r>
              <a:rPr lang="en-US" dirty="0" smtClean="0"/>
              <a:t>high growth potential</a:t>
            </a:r>
          </a:p>
          <a:p>
            <a:pPr lvl="1"/>
            <a:r>
              <a:rPr lang="en-US" dirty="0" smtClean="0"/>
              <a:t>strong management </a:t>
            </a:r>
          </a:p>
          <a:p>
            <a:pPr lvl="1"/>
            <a:r>
              <a:rPr lang="en-US" dirty="0" smtClean="0"/>
              <a:t>solid business plans</a:t>
            </a:r>
          </a:p>
          <a:p>
            <a:pPr lvl="1"/>
            <a:r>
              <a:rPr lang="en-US" dirty="0" smtClean="0"/>
              <a:t>familiar or similar interests</a:t>
            </a:r>
          </a:p>
          <a:p>
            <a:r>
              <a:rPr lang="en-US" dirty="0" smtClean="0"/>
              <a:t>Often co-invest with trusted friends and business associates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Venture Capital Firms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businesses with a financial cushion</a:t>
            </a:r>
          </a:p>
          <a:p>
            <a:pPr lvl="1"/>
            <a:r>
              <a:rPr lang="en-US" dirty="0" smtClean="0"/>
              <a:t>lenders require some financial cushion before lending money</a:t>
            </a:r>
          </a:p>
          <a:p>
            <a:r>
              <a:rPr lang="en-US" dirty="0" smtClean="0"/>
              <a:t>May gain ownership of the borrower’s assets if the business fails</a:t>
            </a:r>
          </a:p>
          <a:p>
            <a:r>
              <a:rPr lang="en-US" dirty="0" smtClean="0"/>
              <a:t>Require a higher rate of return than lenders would receive</a:t>
            </a:r>
          </a:p>
          <a:p>
            <a:r>
              <a:rPr lang="en-US" dirty="0" smtClean="0"/>
              <a:t>Aid in successful long-term growth due to availability of capital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9290" y="5826652"/>
            <a:ext cx="8845420" cy="707886"/>
          </a:xfrm>
          <a:prstGeom prst="rect">
            <a:avLst/>
          </a:prstGeom>
          <a:solidFill>
            <a:srgbClr val="E8B4A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Financial C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ushion: money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in savings which can pay expenses when income may not be accumulating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amounts of money borrowed which will accumulate interest</a:t>
            </a:r>
          </a:p>
          <a:p>
            <a:r>
              <a:rPr lang="en-US" dirty="0" smtClean="0"/>
              <a:t>Are usually made by banks</a:t>
            </a:r>
          </a:p>
          <a:p>
            <a:r>
              <a:rPr lang="en-US" dirty="0" smtClean="0"/>
              <a:t>Are granted when the loan request is properly prepared by:</a:t>
            </a:r>
          </a:p>
          <a:p>
            <a:pPr lvl="1"/>
            <a:r>
              <a:rPr lang="en-US" dirty="0" smtClean="0"/>
              <a:t>presenting the benefits of the business</a:t>
            </a:r>
          </a:p>
          <a:p>
            <a:pPr lvl="1"/>
            <a:r>
              <a:rPr lang="en-US" dirty="0" smtClean="0"/>
              <a:t>showing how much funding will be needed</a:t>
            </a:r>
          </a:p>
          <a:p>
            <a:pPr lvl="1"/>
            <a:r>
              <a:rPr lang="en-US" dirty="0" smtClean="0"/>
              <a:t>illustrating why the company needs funding</a:t>
            </a:r>
          </a:p>
          <a:p>
            <a:pPr lvl="1"/>
            <a:r>
              <a:rPr lang="en-US" dirty="0" smtClean="0"/>
              <a:t>revealing the re-payment terms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3955" y="5826652"/>
            <a:ext cx="8836090" cy="707886"/>
          </a:xfrm>
          <a:prstGeom prst="rect">
            <a:avLst/>
          </a:prstGeom>
          <a:solidFill>
            <a:srgbClr val="E8B4A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Loan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Maturity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: the date when a loan is due and must be paid; it can be paid out in monthly increments or in full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Loans</a:t>
            </a:r>
            <a:endParaRPr lang="en-US" dirty="0"/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short-term</a:t>
            </a:r>
          </a:p>
          <a:p>
            <a:pPr lvl="2"/>
            <a:r>
              <a:rPr lang="en-US" dirty="0" smtClean="0"/>
              <a:t>has a maturity of less than one year</a:t>
            </a:r>
          </a:p>
          <a:p>
            <a:pPr lvl="2"/>
            <a:r>
              <a:rPr lang="en-US" dirty="0" smtClean="0"/>
              <a:t>capital loans or start-up money</a:t>
            </a:r>
          </a:p>
          <a:p>
            <a:pPr lvl="1"/>
            <a:r>
              <a:rPr lang="en-US" dirty="0" smtClean="0"/>
              <a:t>long-term</a:t>
            </a:r>
          </a:p>
          <a:p>
            <a:pPr lvl="2"/>
            <a:r>
              <a:rPr lang="en-US" dirty="0" smtClean="0"/>
              <a:t>has a maturity greater than one year</a:t>
            </a:r>
          </a:p>
          <a:p>
            <a:pPr lvl="2"/>
            <a:r>
              <a:rPr lang="en-US" dirty="0" smtClean="0"/>
              <a:t>purchasing real estate, construction, equipment, etc.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Writing a Loan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information from the business plan including:</a:t>
            </a:r>
          </a:p>
          <a:p>
            <a:pPr lvl="1"/>
            <a:r>
              <a:rPr lang="en-US" dirty="0" smtClean="0"/>
              <a:t>general information</a:t>
            </a:r>
          </a:p>
          <a:p>
            <a:pPr lvl="2"/>
            <a:r>
              <a:rPr lang="en-US" dirty="0" smtClean="0"/>
              <a:t>business name, address and tax identification number if available</a:t>
            </a:r>
          </a:p>
          <a:p>
            <a:pPr lvl="1"/>
            <a:r>
              <a:rPr lang="en-US" dirty="0" smtClean="0"/>
              <a:t>purpose of the loan</a:t>
            </a:r>
          </a:p>
          <a:p>
            <a:pPr lvl="2"/>
            <a:r>
              <a:rPr lang="en-US" dirty="0" smtClean="0"/>
              <a:t>exactly what the loan will be used for and why</a:t>
            </a:r>
          </a:p>
          <a:p>
            <a:pPr lvl="1"/>
            <a:r>
              <a:rPr lang="en-US" dirty="0" smtClean="0"/>
              <a:t>exact amount required</a:t>
            </a:r>
          </a:p>
          <a:p>
            <a:pPr lvl="1"/>
            <a:r>
              <a:rPr lang="en-US" dirty="0" smtClean="0"/>
              <a:t>business description</a:t>
            </a:r>
          </a:p>
          <a:p>
            <a:pPr lvl="2"/>
            <a:r>
              <a:rPr lang="en-US" dirty="0" smtClean="0"/>
              <a:t>history and nature of the business</a:t>
            </a:r>
          </a:p>
          <a:p>
            <a:pPr lvl="1"/>
            <a:r>
              <a:rPr lang="en-US" dirty="0" smtClean="0"/>
              <a:t>ownership structure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Writing a Loan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include:</a:t>
            </a:r>
          </a:p>
          <a:p>
            <a:pPr lvl="1"/>
            <a:r>
              <a:rPr lang="en-US" dirty="0" smtClean="0"/>
              <a:t>management profile</a:t>
            </a:r>
          </a:p>
          <a:p>
            <a:pPr lvl="2"/>
            <a:r>
              <a:rPr lang="en-US" dirty="0" smtClean="0"/>
              <a:t>principles of the business</a:t>
            </a:r>
          </a:p>
          <a:p>
            <a:pPr lvl="1"/>
            <a:r>
              <a:rPr lang="en-US" dirty="0" smtClean="0"/>
              <a:t>market information</a:t>
            </a:r>
          </a:p>
          <a:p>
            <a:pPr lvl="2"/>
            <a:r>
              <a:rPr lang="en-US" dirty="0" smtClean="0"/>
              <a:t>describe products, markets and customers</a:t>
            </a:r>
          </a:p>
          <a:p>
            <a:pPr lvl="2"/>
            <a:r>
              <a:rPr lang="en-US" dirty="0" smtClean="0"/>
              <a:t>classify competition</a:t>
            </a:r>
          </a:p>
          <a:p>
            <a:pPr lvl="1"/>
            <a:r>
              <a:rPr lang="en-US" dirty="0" smtClean="0"/>
              <a:t>financial information</a:t>
            </a:r>
          </a:p>
          <a:p>
            <a:pPr lvl="2"/>
            <a:r>
              <a:rPr lang="en-US" dirty="0" smtClean="0"/>
              <a:t>statements of income and projected balance sheets</a:t>
            </a:r>
          </a:p>
          <a:p>
            <a:pPr lvl="2"/>
            <a:r>
              <a:rPr lang="en-US" dirty="0" smtClean="0"/>
              <a:t>personal financial statements </a:t>
            </a:r>
          </a:p>
          <a:p>
            <a:pPr lvl="2"/>
            <a:r>
              <a:rPr lang="en-US" dirty="0" smtClean="0"/>
              <a:t>personal items which could be used for  collateral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 Business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US" dirty="0" smtClean="0"/>
              <a:t>Is a challenging task</a:t>
            </a:r>
          </a:p>
          <a:p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dirty="0" smtClean="0"/>
              <a:t>a great amount of work and </a:t>
            </a:r>
            <a:r>
              <a:rPr lang="en-US" dirty="0" smtClean="0"/>
              <a:t>time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Over </a:t>
            </a:r>
            <a:r>
              <a:rPr lang="en-US" dirty="0"/>
              <a:t>50% of new businesses fail within five years.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One of the biggest reasons for failure is not enough start-up funds.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for a Franchise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/>
          <a:lstStyle/>
          <a:p>
            <a:r>
              <a:rPr lang="en-US" sz="2400" dirty="0"/>
              <a:t>You will conduct research about a franchise to determine the amount of start-up money necessary to operate the business. </a:t>
            </a:r>
            <a:endParaRPr lang="en-US" sz="1200" i="1" kern="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 Then prepare a PowerPoint presentation that has:</a:t>
            </a:r>
            <a:endParaRPr lang="en-US" sz="1200" dirty="0"/>
          </a:p>
          <a:p>
            <a:pPr lvl="1"/>
            <a:r>
              <a:rPr lang="en-US" sz="1800" dirty="0"/>
              <a:t>A title slide with the name and logo of your franchise as well as your name. </a:t>
            </a:r>
          </a:p>
          <a:p>
            <a:pPr lvl="1"/>
            <a:r>
              <a:rPr lang="en-US" sz="1800" dirty="0"/>
              <a:t>A slide that explains the franchise process including but not limited to, company history and information regarding what options you would have as a franchisee. </a:t>
            </a:r>
          </a:p>
          <a:p>
            <a:pPr lvl="1"/>
            <a:r>
              <a:rPr lang="en-US" sz="1800" dirty="0"/>
              <a:t>A slide that states the start-up money needed for the business and details the full financial requirements</a:t>
            </a:r>
          </a:p>
          <a:p>
            <a:pPr lvl="1"/>
            <a:r>
              <a:rPr lang="en-US" sz="1800" dirty="0"/>
              <a:t>A slide that describes to us why you would want to choose that particular franchise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200" i="1" kern="0" dirty="0"/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3600" kern="0" dirty="0">
                <a:solidFill>
                  <a:schemeClr val="accent1"/>
                </a:solidFill>
                <a:hlinkClick r:id="rId3"/>
              </a:rPr>
              <a:t>www.franchisedirect.com</a:t>
            </a:r>
            <a:endParaRPr lang="en-US" sz="3600" kern="0" dirty="0">
              <a:solidFill>
                <a:schemeClr val="accent1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200" kern="0" dirty="0">
              <a:solidFill>
                <a:schemeClr val="accent1"/>
              </a:solidFill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400" kern="0" dirty="0"/>
              <a:t>There is an example PowerPoint located at: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400" kern="0" dirty="0"/>
              <a:t>www.phsbmf.weebly.com</a:t>
            </a:r>
            <a:r>
              <a:rPr lang="en-US" sz="2200" kern="0" dirty="0"/>
              <a:t> / Documents and Examples</a:t>
            </a:r>
            <a:endParaRPr lang="en-US" sz="1200" dirty="0"/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200" dirty="0" err="1"/>
              <a:t>Budget_for_a_franchise_ex</a:t>
            </a:r>
            <a:endParaRPr lang="en-US" kern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97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(2009). Retrieved March 16, 2009, from U.S. Small Business Administration: http://sba.gov/</a:t>
            </a:r>
          </a:p>
          <a:p>
            <a:r>
              <a:rPr lang="en-US" sz="2200" dirty="0" smtClean="0"/>
              <a:t>Glossary. (1995-2004). Retrieved March 16, 2009, from Pearson Education: http://wps.pearsoned.co.uk/wps/media/objects/1065/1090612/glossary.html</a:t>
            </a:r>
          </a:p>
          <a:p>
            <a:r>
              <a:rPr lang="en-US" sz="2200" dirty="0" smtClean="0"/>
              <a:t>What Are Patents, Trademarks, Servicemarks, and Copyrights? (2004, May 12). Retrieved March 16, 2009, from United States Patent and Trademark Office: http://www.uspto.gov/web/offices/pac/doc/general/whatis.htm</a:t>
            </a:r>
          </a:p>
          <a:p>
            <a:endParaRPr lang="en-US" sz="22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Stephenson, J. (2010). Start a Service Business. Retrieved August 17, 2010, from http://www.entrepreneur.com/startingabusiness/businessideas/article80686.html</a:t>
            </a:r>
          </a:p>
          <a:p>
            <a:r>
              <a:rPr lang="en-US" sz="2200" dirty="0" smtClean="0"/>
              <a:t>World Bank. (2009). Growth of the Service Sector. Retrieved August 17, 2010, from http://www.worldbank.org/depweb/beyond/beyondco/beg_09.pdf</a:t>
            </a:r>
          </a:p>
          <a:p>
            <a:endParaRPr lang="en-US" sz="22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379458"/>
            <a:ext cx="8229600" cy="5273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Assistant Brand Manager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Jake Porsch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Amy Hogan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Graphic Designer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Melody Rowell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Brand Manager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Megan O’Quinn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V.P. of Brand Management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Clayton Franklin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90534" y="1362957"/>
            <a:ext cx="411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dirty="0">
              <a:effectLst/>
            </a:endParaRPr>
          </a:p>
          <a:p>
            <a:pPr algn="r"/>
            <a:endParaRPr lang="en-US" sz="2000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dirty="0">
              <a:effectLst/>
            </a:endParaRPr>
          </a:p>
          <a:p>
            <a:pPr algn="r"/>
            <a:r>
              <a:rPr lang="en-US" sz="2000" b="1" dirty="0" smtClean="0">
                <a:effectLst/>
              </a:rPr>
              <a:t>Executive Producer</a:t>
            </a:r>
          </a:p>
          <a:p>
            <a:pPr algn="r"/>
            <a:r>
              <a:rPr lang="en-US" sz="2000" dirty="0" smtClean="0">
                <a:effectLst/>
              </a:rPr>
              <a:t>Gordon W. Davis, Ph.D.</a:t>
            </a:r>
            <a:endParaRPr lang="en-US" sz="2000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621784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CEV </a:t>
            </a:r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Multimedia, Ltd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© 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MMXVI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 Business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US" dirty="0" smtClean="0"/>
              <a:t>Involves numerous steps, which include:</a:t>
            </a:r>
          </a:p>
          <a:p>
            <a:pPr lvl="1"/>
            <a:r>
              <a:rPr lang="en-US" dirty="0" smtClean="0"/>
              <a:t>writing a business plan</a:t>
            </a:r>
          </a:p>
          <a:p>
            <a:pPr lvl="1"/>
            <a:r>
              <a:rPr lang="en-US" dirty="0" smtClean="0"/>
              <a:t>obtaining business assistance and training</a:t>
            </a:r>
          </a:p>
          <a:p>
            <a:pPr lvl="1"/>
            <a:r>
              <a:rPr lang="en-US" dirty="0" smtClean="0"/>
              <a:t>choosing a business location</a:t>
            </a:r>
          </a:p>
          <a:p>
            <a:pPr lvl="1"/>
            <a:r>
              <a:rPr lang="en-US" dirty="0" smtClean="0"/>
              <a:t>financing business</a:t>
            </a:r>
          </a:p>
          <a:p>
            <a:pPr lvl="1"/>
            <a:r>
              <a:rPr lang="en-US" dirty="0" smtClean="0"/>
              <a:t>determining legal structure</a:t>
            </a:r>
          </a:p>
          <a:p>
            <a:pPr lvl="1"/>
            <a:r>
              <a:rPr lang="en-US" dirty="0" smtClean="0"/>
              <a:t>registering business name</a:t>
            </a:r>
          </a:p>
          <a:p>
            <a:pPr lvl="1"/>
            <a:r>
              <a:rPr lang="en-US" dirty="0" smtClean="0"/>
              <a:t>obtaining tax identification number</a:t>
            </a:r>
          </a:p>
          <a:p>
            <a:pPr lvl="1"/>
            <a:r>
              <a:rPr lang="en-US" dirty="0" smtClean="0"/>
              <a:t>registering for state and local taxes</a:t>
            </a:r>
          </a:p>
          <a:p>
            <a:pPr lvl="1"/>
            <a:r>
              <a:rPr lang="en-US" dirty="0" smtClean="0"/>
              <a:t>obtaining business licenses and permits</a:t>
            </a:r>
          </a:p>
          <a:p>
            <a:pPr lvl="1"/>
            <a:r>
              <a:rPr lang="en-US" dirty="0" smtClean="0"/>
              <a:t>understanding employer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88905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Business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 quicker, easier and safer alternative than starting a business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drastic decline in start-up costs of time, money and energy</a:t>
            </a:r>
          </a:p>
          <a:p>
            <a:pPr lvl="1"/>
            <a:r>
              <a:rPr lang="en-US" dirty="0" smtClean="0"/>
              <a:t>cash flow may start immediately</a:t>
            </a:r>
          </a:p>
          <a:p>
            <a:pPr lvl="1"/>
            <a:r>
              <a:rPr lang="en-US" dirty="0" smtClean="0"/>
              <a:t>pre-existing customers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initial purchasing cost</a:t>
            </a:r>
          </a:p>
          <a:p>
            <a:pPr lvl="1"/>
            <a:r>
              <a:rPr lang="en-US" dirty="0" smtClean="0"/>
              <a:t>could have hidden problems with business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calculated before start-up</a:t>
            </a:r>
          </a:p>
          <a:p>
            <a:pPr lvl="1"/>
            <a:r>
              <a:rPr lang="en-US" dirty="0" smtClean="0"/>
              <a:t>amounts may vary depending on type of business</a:t>
            </a:r>
          </a:p>
          <a:p>
            <a:r>
              <a:rPr lang="en-US" dirty="0" smtClean="0"/>
              <a:t>Should be estimated for start-up and continual operating costs</a:t>
            </a:r>
          </a:p>
          <a:p>
            <a:pPr lvl="1"/>
            <a:r>
              <a:rPr lang="en-US" dirty="0" smtClean="0"/>
              <a:t>to start a business, costs can be too large to pay straight out of pocket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620" y="5791221"/>
            <a:ext cx="8836090" cy="707886"/>
          </a:xfrm>
          <a:prstGeom prst="rect">
            <a:avLst/>
          </a:prstGeom>
          <a:solidFill>
            <a:srgbClr val="E8B4A4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Finance: the money or other resources needed to pay for a part or parts of the company and to furnish with the necessary funds to operate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gained from:</a:t>
            </a:r>
          </a:p>
          <a:p>
            <a:pPr lvl="1"/>
            <a:r>
              <a:rPr lang="en-US" dirty="0" smtClean="0"/>
              <a:t>the government’s Small Business Administration or other government grants</a:t>
            </a:r>
          </a:p>
          <a:p>
            <a:pPr lvl="1"/>
            <a:r>
              <a:rPr lang="en-US" dirty="0" smtClean="0"/>
              <a:t>investors or partners</a:t>
            </a:r>
          </a:p>
          <a:p>
            <a:pPr lvl="1"/>
            <a:r>
              <a:rPr lang="en-US" dirty="0" smtClean="0"/>
              <a:t>loans</a:t>
            </a:r>
          </a:p>
          <a:p>
            <a:endParaRPr lang="en-US" dirty="0"/>
          </a:p>
        </p:txBody>
      </p:sp>
      <p:pic>
        <p:nvPicPr>
          <p:cNvPr id="12290" name="Picture 2" descr="C:\Users\skyler.mccleskey\Downloads\shutterstock_4263354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41483"/>
            <a:ext cx="5025275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2627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Business Administration (SBA)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independent agency of the executive branch of the federal government</a:t>
            </a:r>
          </a:p>
          <a:p>
            <a:r>
              <a:rPr lang="en-US" dirty="0" smtClean="0"/>
              <a:t>Aids in financing small businesses by programs, such as:</a:t>
            </a:r>
          </a:p>
          <a:p>
            <a:pPr lvl="1"/>
            <a:r>
              <a:rPr lang="en-US" dirty="0" smtClean="0"/>
              <a:t>business loan programs</a:t>
            </a:r>
          </a:p>
          <a:p>
            <a:pPr lvl="1"/>
            <a:r>
              <a:rPr lang="en-US" dirty="0" smtClean="0"/>
              <a:t>small business investment companies</a:t>
            </a:r>
          </a:p>
          <a:p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http://www.sba.gov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Business Loan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loans made by SBA’s partners</a:t>
            </a:r>
          </a:p>
          <a:p>
            <a:pPr lvl="1"/>
            <a:r>
              <a:rPr lang="en-US" dirty="0" smtClean="0"/>
              <a:t>lenders</a:t>
            </a:r>
          </a:p>
          <a:p>
            <a:pPr lvl="1"/>
            <a:r>
              <a:rPr lang="en-US" dirty="0" smtClean="0"/>
              <a:t>community development organizations</a:t>
            </a:r>
          </a:p>
          <a:p>
            <a:pPr lvl="1"/>
            <a:r>
              <a:rPr lang="en-US" dirty="0" smtClean="0"/>
              <a:t>microlending institutions</a:t>
            </a:r>
          </a:p>
          <a:p>
            <a:r>
              <a:rPr lang="en-US" dirty="0" smtClean="0"/>
              <a:t>Requirements and practices change as the government funding alters to meet economic conditions</a:t>
            </a:r>
          </a:p>
          <a:p>
            <a:pPr lvl="1"/>
            <a:r>
              <a:rPr lang="en-US" dirty="0" smtClean="0"/>
              <a:t>past policies cannot always be relied upon for assistance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619" y="6119528"/>
            <a:ext cx="8845421" cy="400110"/>
          </a:xfrm>
          <a:prstGeom prst="rect">
            <a:avLst/>
          </a:prstGeom>
          <a:solidFill>
            <a:srgbClr val="E8B4A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Microlending: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issuing loans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small amounts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Business Loan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guarantee to the independent lenders to pay the loan back if the small business fails</a:t>
            </a:r>
          </a:p>
          <a:p>
            <a:endParaRPr lang="en-US" dirty="0"/>
          </a:p>
        </p:txBody>
      </p:sp>
      <p:pic>
        <p:nvPicPr>
          <p:cNvPr id="13314" name="Picture 2" descr="C:\Users\skyler.mccleskey\Downloads\shutterstock_432823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5096892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002958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1126</Words>
  <Application>Microsoft Office PowerPoint</Application>
  <PresentationFormat>On-screen Show (4:3)</PresentationFormat>
  <Paragraphs>211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Custom Design</vt:lpstr>
      <vt:lpstr>Funding a Business</vt:lpstr>
      <vt:lpstr>Starting a Business</vt:lpstr>
      <vt:lpstr>Starting a Business</vt:lpstr>
      <vt:lpstr>Buying a Business</vt:lpstr>
      <vt:lpstr>Securing Financing</vt:lpstr>
      <vt:lpstr>Securing Financing</vt:lpstr>
      <vt:lpstr>Small Business Administration (SBA)</vt:lpstr>
      <vt:lpstr>Government Business Loan Programs</vt:lpstr>
      <vt:lpstr>Government Business Loan Programs</vt:lpstr>
      <vt:lpstr>Small Business Investment Companies (SBIC)</vt:lpstr>
      <vt:lpstr>Investors</vt:lpstr>
      <vt:lpstr>Debt Capital</vt:lpstr>
      <vt:lpstr>Equity Capital</vt:lpstr>
      <vt:lpstr>Angel Investors</vt:lpstr>
      <vt:lpstr>Venture Capital Firms</vt:lpstr>
      <vt:lpstr>Loans</vt:lpstr>
      <vt:lpstr>Types of Loans</vt:lpstr>
      <vt:lpstr>Tips for Writing a Loan Proposal</vt:lpstr>
      <vt:lpstr>Tips for Writing a Loan Proposal</vt:lpstr>
      <vt:lpstr>Budget for a Franchise Project</vt:lpstr>
      <vt:lpstr>Resources</vt:lpstr>
      <vt:lpstr>Resources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</dc:creator>
  <cp:lastModifiedBy>DUNN, CHRISTIAN</cp:lastModifiedBy>
  <cp:revision>99</cp:revision>
  <cp:lastPrinted>2013-04-28T00:19:28Z</cp:lastPrinted>
  <dcterms:created xsi:type="dcterms:W3CDTF">2008-04-09T15:03:18Z</dcterms:created>
  <dcterms:modified xsi:type="dcterms:W3CDTF">2017-10-12T12:33:00Z</dcterms:modified>
</cp:coreProperties>
</file>