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7"/>
  </p:notesMasterIdLst>
  <p:handoutMasterIdLst>
    <p:handoutMasterId r:id="rId28"/>
  </p:handoutMasterIdLst>
  <p:sldIdLst>
    <p:sldId id="31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17" r:id="rId15"/>
    <p:sldId id="269" r:id="rId16"/>
    <p:sldId id="270" r:id="rId17"/>
    <p:sldId id="271" r:id="rId18"/>
    <p:sldId id="272" r:id="rId19"/>
    <p:sldId id="273" r:id="rId20"/>
    <p:sldId id="274" r:id="rId21"/>
    <p:sldId id="318" r:id="rId22"/>
    <p:sldId id="319" r:id="rId23"/>
    <p:sldId id="308" r:id="rId24"/>
    <p:sldId id="312" r:id="rId25"/>
    <p:sldId id="295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F78"/>
    <a:srgbClr val="E8B4A4"/>
    <a:srgbClr val="9E7A7E"/>
    <a:srgbClr val="339933"/>
    <a:srgbClr val="009900"/>
    <a:srgbClr val="00CC66"/>
    <a:srgbClr val="3399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920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27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45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CA575E-03EC-4A59-B80D-C04F9103AF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7617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F32586-C8A0-4723-B8A5-EB10FAECA26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7724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6FA298-0411-416C-AF8B-55B8847733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6117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199E65-79B6-49C5-AB39-2917ADA762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3177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199E65-79B6-49C5-AB39-2917ADA762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0016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4CA328-902D-486E-B797-268E12E6D4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6109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CED3B-14EB-4663-A09E-134C50B82D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9427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5C65FB-5453-48C7-9F8A-49828E2137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3664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9BCC12-8F87-4042-801A-3E463D1C4D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8011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0A5809-A9CC-4450-910D-3BE7ED12A6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1325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06C33C-EB63-4F16-8CF9-F8406E39B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7410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85F487-C296-45C1-A6C0-752D10B9B0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5981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06C33C-EB63-4F16-8CF9-F8406E39B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2529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06C33C-EB63-4F16-8CF9-F8406E39B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6756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B79002-3BA2-47CC-8FA3-EBFE003FD1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94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9ED6A7-73D8-464E-B576-C5ABA45398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932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15DB0B-C735-41BD-9583-6417E18165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6425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F30E8-6C83-438A-8D48-79A172D174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2340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5D7158-6F88-45D2-AA03-F7A89DA4DC6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6247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DA7206-DDB7-434F-A57A-FB552CFBEE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7086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868D1-B80A-49AB-A04F-2DCC9453A9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7127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50A4C7-BB02-4B92-96EF-6F0E163273A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2388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8C9F63-7BC5-4288-8331-761CB71DC7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377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10" descr="CEV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0700" y="0"/>
            <a:ext cx="1003300" cy="3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467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754820-700F-4AB1-9B34-039B9AE8BD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5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5563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0" descr="CEV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960" y="6543042"/>
            <a:ext cx="1003300" cy="3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467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754820-700F-4AB1-9B34-039B9AE8BD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1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2E59-8CC8-4A22-8E36-5CE83A345A4F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1674C-1258-4742-99E7-1B231FF54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8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600" y="1886338"/>
            <a:ext cx="3581400" cy="914400"/>
          </a:xfrm>
          <a:solidFill>
            <a:srgbClr val="857F78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Types of Business Ownership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 descr="Main Menu Button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6141096"/>
            <a:ext cx="950976" cy="7132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partnership</a:t>
            </a:r>
          </a:p>
          <a:p>
            <a:pPr lvl="1"/>
            <a:r>
              <a:rPr lang="en-US" dirty="0" smtClean="0"/>
              <a:t>partners share equal liability in the profits and losses of the business</a:t>
            </a:r>
          </a:p>
          <a:p>
            <a:r>
              <a:rPr lang="en-US" dirty="0" smtClean="0"/>
              <a:t>Limited partnership</a:t>
            </a:r>
          </a:p>
          <a:p>
            <a:pPr lvl="1"/>
            <a:r>
              <a:rPr lang="en-US" dirty="0" smtClean="0"/>
              <a:t>partners have an unequal share and liability in the business; they are responsible only for the amount they invested</a:t>
            </a:r>
          </a:p>
        </p:txBody>
      </p:sp>
      <p:pic>
        <p:nvPicPr>
          <p:cNvPr id="6146" name="Picture 2" descr="C:\Users\skyler.mccleskey\Downloads\shutterstock_4328248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4030077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easy start-up</a:t>
            </a:r>
          </a:p>
          <a:p>
            <a:pPr lvl="1"/>
            <a:r>
              <a:rPr lang="en-US" dirty="0" smtClean="0"/>
              <a:t>combines the skills of two or more people</a:t>
            </a:r>
          </a:p>
          <a:p>
            <a:pPr lvl="1"/>
            <a:r>
              <a:rPr lang="en-US" dirty="0" smtClean="0"/>
              <a:t>more money could be available to operate or expand the business</a:t>
            </a:r>
          </a:p>
          <a:p>
            <a:pPr lvl="1"/>
            <a:r>
              <a:rPr lang="en-US" dirty="0" smtClean="0"/>
              <a:t>each partner has a voice in the business operation</a:t>
            </a:r>
          </a:p>
          <a:p>
            <a:pPr lvl="1"/>
            <a:r>
              <a:rPr lang="en-US" dirty="0" smtClean="0"/>
              <a:t>taxed and monitored less heavily than a corporation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disagreements about business decisions can arise between partners</a:t>
            </a:r>
          </a:p>
          <a:p>
            <a:pPr lvl="1"/>
            <a:r>
              <a:rPr lang="en-US" dirty="0" smtClean="0"/>
              <a:t>actions of one partner are legally binding for the other partners</a:t>
            </a:r>
          </a:p>
          <a:p>
            <a:pPr lvl="1"/>
            <a:r>
              <a:rPr lang="en-US" dirty="0" smtClean="0"/>
              <a:t>if one partner dies, the partnership is dissolved and must be reorganized as a new partnership which can consume time</a:t>
            </a:r>
          </a:p>
          <a:p>
            <a:pPr lvl="1"/>
            <a:r>
              <a:rPr lang="en-US" dirty="0" smtClean="0"/>
              <a:t>partners must contend with the fact they are working under unlimited liability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Corporation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most complicated form of business</a:t>
            </a:r>
          </a:p>
          <a:p>
            <a:r>
              <a:rPr lang="en-US" dirty="0" smtClean="0"/>
              <a:t>Is a separate legal entity</a:t>
            </a:r>
          </a:p>
          <a:p>
            <a:r>
              <a:rPr lang="en-US" dirty="0" smtClean="0"/>
              <a:t>Forms boards to act as </a:t>
            </a:r>
          </a:p>
          <a:p>
            <a:pPr marL="0" indent="0">
              <a:buNone/>
            </a:pPr>
            <a:r>
              <a:rPr lang="en-US" dirty="0" smtClean="0"/>
              <a:t>  governing bodies; hires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directors and officers to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manage the business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affairs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817321"/>
            <a:ext cx="8839200" cy="707886"/>
          </a:xfrm>
          <a:prstGeom prst="rect">
            <a:avLst/>
          </a:prstGeom>
          <a:solidFill>
            <a:srgbClr val="E8B4A4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Separate Legal Entity: a business which is granted a charter establishing its own rights, privileges and liabilities distinct from those of its members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skyler.mccleskey\Downloads\shutterstock_4327147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179763" cy="3284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Corporation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Ownerships of the corporation can be shares of stock, which are bought on the stock market by stockholders</a:t>
            </a:r>
          </a:p>
          <a:p>
            <a:r>
              <a:rPr lang="en-US" dirty="0" smtClean="0"/>
              <a:t>Is subject to many governmental regulations</a:t>
            </a:r>
          </a:p>
          <a:p>
            <a:endParaRPr lang="en-US" dirty="0" smtClean="0"/>
          </a:p>
        </p:txBody>
      </p:sp>
      <p:pic>
        <p:nvPicPr>
          <p:cNvPr id="8194" name="Picture 2" descr="C:\Users\skyler.mccleskey\Downloads\shutterstock_4324158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4834592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43919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easier to raise wealth and assets for company expansion than other forms of business</a:t>
            </a:r>
          </a:p>
          <a:p>
            <a:pPr lvl="1"/>
            <a:r>
              <a:rPr lang="en-US" dirty="0" smtClean="0"/>
              <a:t>easier for people to enter or leave; can usually simply buy or sell company stocks</a:t>
            </a:r>
          </a:p>
          <a:p>
            <a:pPr lvl="1"/>
            <a:r>
              <a:rPr lang="en-US" dirty="0" smtClean="0"/>
              <a:t>limited liability for each owner</a:t>
            </a:r>
          </a:p>
          <a:p>
            <a:pPr lvl="2"/>
            <a:r>
              <a:rPr lang="en-US" dirty="0" smtClean="0"/>
              <a:t>responsible for amount of liability equal to amount of money invested in company</a:t>
            </a:r>
          </a:p>
          <a:p>
            <a:pPr lvl="1"/>
            <a:r>
              <a:rPr lang="en-US" dirty="0" smtClean="0"/>
              <a:t>each department can easily be managed by a professional in the area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is difficult to build</a:t>
            </a:r>
          </a:p>
          <a:p>
            <a:pPr lvl="1"/>
            <a:r>
              <a:rPr lang="en-US" dirty="0" smtClean="0"/>
              <a:t>process of incorporation requires more time and money than other forms of organization</a:t>
            </a:r>
          </a:p>
          <a:p>
            <a:pPr lvl="1"/>
            <a:r>
              <a:rPr lang="en-US" dirty="0" smtClean="0"/>
              <a:t>can be very complex, especially accounting and record keeping</a:t>
            </a:r>
          </a:p>
          <a:p>
            <a:pPr lvl="1"/>
            <a:r>
              <a:rPr lang="en-US" dirty="0" smtClean="0"/>
              <a:t>has more analyzed governmental regulations</a:t>
            </a:r>
          </a:p>
          <a:p>
            <a:pPr lvl="1"/>
            <a:r>
              <a:rPr lang="en-US" dirty="0" smtClean="0"/>
              <a:t>can increase taxes on corporate profits and on its shareholders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Franchise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right or license to sell a company’s product or service at a designated location</a:t>
            </a:r>
          </a:p>
          <a:p>
            <a:r>
              <a:rPr lang="en-US" dirty="0" smtClean="0"/>
              <a:t>Involves:</a:t>
            </a:r>
          </a:p>
          <a:p>
            <a:pPr lvl="1"/>
            <a:r>
              <a:rPr lang="en-US" dirty="0" smtClean="0"/>
              <a:t>franchisor: a business which leases its trade name and operating system to another person</a:t>
            </a:r>
          </a:p>
          <a:p>
            <a:pPr lvl="1"/>
            <a:r>
              <a:rPr lang="en-US" dirty="0" smtClean="0"/>
              <a:t>franchisee: person or persons who pay fees to a company to operate a business under the franchisor’s trade name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assistance from parent company	</a:t>
            </a:r>
          </a:p>
          <a:p>
            <a:pPr lvl="2"/>
            <a:r>
              <a:rPr lang="en-US" dirty="0" smtClean="0"/>
              <a:t>parent company shares experiences and proven techniques</a:t>
            </a:r>
          </a:p>
          <a:p>
            <a:pPr lvl="1"/>
            <a:r>
              <a:rPr lang="en-US" dirty="0" smtClean="0"/>
              <a:t>name recognition</a:t>
            </a:r>
          </a:p>
          <a:p>
            <a:pPr lvl="2"/>
            <a:r>
              <a:rPr lang="en-US" dirty="0" smtClean="0"/>
              <a:t>McDonalds</a:t>
            </a:r>
            <a:r>
              <a:rPr lang="en-US" baseline="30000" dirty="0" smtClean="0"/>
              <a:t>®</a:t>
            </a:r>
          </a:p>
          <a:p>
            <a:pPr lvl="2"/>
            <a:r>
              <a:rPr lang="en-US" dirty="0" smtClean="0"/>
              <a:t>Sherwin Williams</a:t>
            </a:r>
            <a:r>
              <a:rPr lang="en-US" baseline="30000" dirty="0" smtClean="0"/>
              <a:t>®</a:t>
            </a:r>
          </a:p>
          <a:p>
            <a:pPr lvl="1"/>
            <a:r>
              <a:rPr lang="en-US" dirty="0" smtClean="0"/>
              <a:t>shared advertising expenses</a:t>
            </a:r>
          </a:p>
          <a:p>
            <a:endParaRPr lang="en-US" dirty="0" smtClean="0"/>
          </a:p>
        </p:txBody>
      </p:sp>
      <p:pic>
        <p:nvPicPr>
          <p:cNvPr id="9218" name="Picture 2" descr="C:\Users\skyler.mccleskey\Downloads\shutterstock_4313738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869" y="2893337"/>
            <a:ext cx="3048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high purchase fees</a:t>
            </a:r>
          </a:p>
          <a:p>
            <a:pPr lvl="1"/>
            <a:r>
              <a:rPr lang="en-US" dirty="0" smtClean="0"/>
              <a:t>percentage of sales or yearly fee paid to parent company</a:t>
            </a:r>
          </a:p>
          <a:p>
            <a:pPr lvl="1"/>
            <a:r>
              <a:rPr lang="en-US" dirty="0" smtClean="0"/>
              <a:t>must follow parent company business structure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examine the steps to the process of becoming a business owner.</a:t>
            </a:r>
          </a:p>
          <a:p>
            <a:r>
              <a:rPr lang="en-US" dirty="0" smtClean="0"/>
              <a:t>To differentiate the various types of business ownership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Business Operation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most important decision made in structuring a company</a:t>
            </a:r>
          </a:p>
          <a:p>
            <a:r>
              <a:rPr lang="en-US" dirty="0" smtClean="0"/>
              <a:t>Has factors which will help influence the decision, such as:</a:t>
            </a:r>
          </a:p>
          <a:p>
            <a:pPr lvl="1"/>
            <a:r>
              <a:rPr lang="en-US" dirty="0" smtClean="0"/>
              <a:t>legal restrictions</a:t>
            </a:r>
          </a:p>
          <a:p>
            <a:pPr lvl="1"/>
            <a:r>
              <a:rPr lang="en-US" dirty="0" smtClean="0"/>
              <a:t>liabilities assumed</a:t>
            </a:r>
          </a:p>
          <a:p>
            <a:pPr lvl="1"/>
            <a:r>
              <a:rPr lang="en-US" dirty="0" smtClean="0"/>
              <a:t>earnings distribution</a:t>
            </a:r>
          </a:p>
          <a:p>
            <a:pPr lvl="1"/>
            <a:r>
              <a:rPr lang="en-US" dirty="0" smtClean="0"/>
              <a:t>capital needs</a:t>
            </a:r>
          </a:p>
          <a:p>
            <a:pPr lvl="1"/>
            <a:r>
              <a:rPr lang="en-US" dirty="0" smtClean="0"/>
              <a:t>number of employees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290" y="5805208"/>
            <a:ext cx="8854751" cy="707886"/>
          </a:xfrm>
          <a:prstGeom prst="rect">
            <a:avLst/>
          </a:prstGeom>
          <a:solidFill>
            <a:srgbClr val="E8B4A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Capital: wealth in the form of money or property, used in a business by a person, partnership or corporation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Business Operation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easier if these factors are also              weighed with the advantages and        disadvantages of each type of ownership</a:t>
            </a:r>
          </a:p>
          <a:p>
            <a:endParaRPr lang="en-US" dirty="0" smtClean="0"/>
          </a:p>
        </p:txBody>
      </p:sp>
      <p:pic>
        <p:nvPicPr>
          <p:cNvPr id="7" name="Picture 6" descr="Main Menu Button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6139046"/>
            <a:ext cx="950976" cy="713232"/>
          </a:xfrm>
          <a:prstGeom prst="rect">
            <a:avLst/>
          </a:prstGeom>
        </p:spPr>
      </p:pic>
      <p:pic>
        <p:nvPicPr>
          <p:cNvPr id="10242" name="Picture 2" descr="C:\Users\skyler.mccleskey\Downloads\shutterstock_4325993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73" y="2971800"/>
            <a:ext cx="3904911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733718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Forms of Business Ownership </a:t>
            </a:r>
            <a:r>
              <a:rPr lang="en-US" b="1" dirty="0" smtClean="0"/>
              <a:t>Assignment</a:t>
            </a:r>
            <a:endParaRPr lang="en-US" b="1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Students will design a PowerPoint that</a:t>
            </a:r>
            <a:r>
              <a:rPr lang="en-US" sz="1800" b="1" dirty="0"/>
              <a:t> </a:t>
            </a:r>
            <a:r>
              <a:rPr lang="en-US" sz="1800" dirty="0"/>
              <a:t>illustrates the </a:t>
            </a:r>
            <a:r>
              <a:rPr lang="en-US" sz="1800" dirty="0" smtClean="0"/>
              <a:t>four most common </a:t>
            </a:r>
            <a:r>
              <a:rPr lang="en-US" sz="1800" dirty="0"/>
              <a:t>types of business ownership covered in this lesson. The PowerPoint should give a concrete example of real life community businesses in Pearland and/or immediate surrounding areas for each category. 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Sole </a:t>
            </a:r>
            <a:r>
              <a:rPr lang="en-US" sz="2400" b="1" dirty="0"/>
              <a:t>Proprietorship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Partnership</a:t>
            </a:r>
            <a:endParaRPr lang="en-US" sz="2400" b="1" dirty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Corporation </a:t>
            </a:r>
            <a:endParaRPr lang="en-US" sz="2400" b="1" dirty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Franchise</a:t>
            </a:r>
            <a:endParaRPr lang="en-US" sz="24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For each slide you should have the following: </a:t>
            </a:r>
            <a:endParaRPr lang="en-US" sz="1800" dirty="0" smtClean="0"/>
          </a:p>
          <a:p>
            <a:pPr lvl="1"/>
            <a:r>
              <a:rPr lang="en-US" sz="1800" dirty="0" smtClean="0"/>
              <a:t>Title </a:t>
            </a:r>
            <a:r>
              <a:rPr lang="en-US" sz="1800" dirty="0"/>
              <a:t>Slide </a:t>
            </a:r>
            <a:r>
              <a:rPr lang="en-US" sz="1800" dirty="0" smtClean="0"/>
              <a:t>w/name(s)</a:t>
            </a:r>
          </a:p>
          <a:p>
            <a:pPr lvl="1"/>
            <a:r>
              <a:rPr lang="en-US" sz="1800" dirty="0" smtClean="0"/>
              <a:t>What </a:t>
            </a:r>
            <a:r>
              <a:rPr lang="en-US" sz="1800" dirty="0"/>
              <a:t>form of </a:t>
            </a:r>
            <a:r>
              <a:rPr lang="en-US" sz="1800" dirty="0" smtClean="0"/>
              <a:t>ownership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logo/name of the </a:t>
            </a:r>
            <a:r>
              <a:rPr lang="en-US" sz="1800" dirty="0" smtClean="0"/>
              <a:t>business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dirty="0"/>
              <a:t>company description justifying why the business falls into that ownership </a:t>
            </a:r>
            <a:r>
              <a:rPr lang="en-US" sz="1800" dirty="0" smtClean="0"/>
              <a:t>category</a:t>
            </a:r>
          </a:p>
          <a:p>
            <a:pPr lvl="1"/>
            <a:r>
              <a:rPr lang="en-US" sz="1800" dirty="0" smtClean="0"/>
              <a:t>A picture of the business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9723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(2009). Retrieved March 16, 2009, from U.S. Small Business Administration: http://sba.gov/</a:t>
            </a:r>
          </a:p>
          <a:p>
            <a:r>
              <a:rPr lang="en-US" sz="2200" dirty="0" smtClean="0"/>
              <a:t>Glossary. (1995-2004). Retrieved March 16, 2009, from Pearson Education: http://wps.pearsoned.co.uk/wps/media/objects/1065/1090612/glossary.html</a:t>
            </a:r>
          </a:p>
          <a:p>
            <a:r>
              <a:rPr lang="en-US" sz="2200" dirty="0" smtClean="0"/>
              <a:t>What Are Patents, Trademarks, Servicemarks, and Copyrights? (2004, May 12). Retrieved March 16, 2009, from United States Patent and Trademark Office: http://www.uspto.gov/web/offices/pac/doc/general/whatis.htm</a:t>
            </a:r>
          </a:p>
          <a:p>
            <a:endParaRPr lang="en-US" sz="22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Stephenson, J. (2010). Start a Service Business. Retrieved August 17, 2010, from http://www.entrepreneur.com/startingabusiness/businessideas/article80686.html</a:t>
            </a:r>
          </a:p>
          <a:p>
            <a:r>
              <a:rPr lang="en-US" sz="2200" dirty="0" smtClean="0"/>
              <a:t>World Bank. (2009). Growth of the Service Sector. Retrieved August 17, 2010, from http://www.worldbank.org/depweb/beyond/beyondco/beg_09.pdf</a:t>
            </a:r>
          </a:p>
          <a:p>
            <a:endParaRPr lang="en-US" sz="22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379458"/>
            <a:ext cx="8229600" cy="5273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 smtClean="0">
                <a:effectLst/>
              </a:rPr>
              <a:t>Assistant Brand Manager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effectLst/>
              </a:rPr>
              <a:t>Jake Porsch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effectLst/>
              </a:rPr>
              <a:t>Amy Hogan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 smtClean="0">
                <a:effectLst/>
              </a:rPr>
              <a:t>Graphic Designer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effectLst/>
              </a:rPr>
              <a:t>Melody Rowell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 smtClean="0">
                <a:effectLst/>
              </a:rPr>
              <a:t>Brand Manager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effectLst/>
              </a:rPr>
              <a:t>Megan O’Quinn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 smtClean="0">
                <a:effectLst/>
              </a:rPr>
              <a:t>V.P. of Brand Management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effectLst/>
              </a:rPr>
              <a:t>Clayton Franklin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90534" y="1362957"/>
            <a:ext cx="4114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dirty="0">
              <a:effectLst/>
            </a:endParaRPr>
          </a:p>
          <a:p>
            <a:pPr algn="r"/>
            <a:endParaRPr lang="en-US" sz="2000" dirty="0" smtClean="0">
              <a:effectLst/>
            </a:endParaRPr>
          </a:p>
          <a:p>
            <a:pPr algn="r"/>
            <a:endParaRPr lang="en-US" sz="2000" b="1" dirty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b="1" dirty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b="1" dirty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b="1" dirty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dirty="0">
              <a:effectLst/>
            </a:endParaRPr>
          </a:p>
          <a:p>
            <a:pPr algn="r"/>
            <a:r>
              <a:rPr lang="en-US" sz="2000" b="1" dirty="0" smtClean="0">
                <a:effectLst/>
              </a:rPr>
              <a:t>Executive Producer</a:t>
            </a:r>
          </a:p>
          <a:p>
            <a:pPr algn="r"/>
            <a:r>
              <a:rPr lang="en-US" sz="2000" dirty="0" smtClean="0">
                <a:effectLst/>
              </a:rPr>
              <a:t>Gordon W. Davis, Ph.D.</a:t>
            </a:r>
            <a:endParaRPr lang="en-US" sz="2000" dirty="0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6217847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CEV </a:t>
            </a:r>
            <a:r>
              <a:rPr lang="en-US" dirty="0">
                <a:effectLst/>
                <a:latin typeface="Arial" pitchFamily="34" charset="0"/>
                <a:cs typeface="Arial" pitchFamily="34" charset="0"/>
              </a:rPr>
              <a:t>Multimedia, Ltd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dirty="0">
                <a:effectLst/>
                <a:latin typeface="Arial" pitchFamily="34" charset="0"/>
                <a:cs typeface="Arial" pitchFamily="34" charset="0"/>
              </a:rPr>
              <a:t>© 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MMXVI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Ownership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546841" cy="5105400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dirty="0" smtClean="0"/>
              <a:t>Is the individual or groups which own a business and its legal entities</a:t>
            </a:r>
          </a:p>
          <a:p>
            <a:pPr>
              <a:lnSpc>
                <a:spcPts val="3400"/>
              </a:lnSpc>
            </a:pPr>
            <a:r>
              <a:rPr lang="en-US" dirty="0" smtClean="0"/>
              <a:t>Includes:</a:t>
            </a:r>
          </a:p>
          <a:p>
            <a:pPr lvl="1">
              <a:lnSpc>
                <a:spcPts val="3400"/>
              </a:lnSpc>
            </a:pPr>
            <a:r>
              <a:rPr lang="en-US" dirty="0" smtClean="0"/>
              <a:t>determining which type of business fits the needs of the owner</a:t>
            </a:r>
          </a:p>
          <a:p>
            <a:pPr lvl="1">
              <a:lnSpc>
                <a:spcPts val="3400"/>
              </a:lnSpc>
            </a:pPr>
            <a:r>
              <a:rPr lang="en-US" dirty="0" smtClean="0"/>
              <a:t>securing financing</a:t>
            </a:r>
          </a:p>
          <a:p>
            <a:pPr lvl="1">
              <a:lnSpc>
                <a:spcPts val="3400"/>
              </a:lnSpc>
            </a:pPr>
            <a:r>
              <a:rPr lang="en-US" dirty="0" smtClean="0"/>
              <a:t>naming the company</a:t>
            </a:r>
          </a:p>
          <a:p>
            <a:pPr lvl="1">
              <a:lnSpc>
                <a:spcPts val="3400"/>
              </a:lnSpc>
            </a:pPr>
            <a:r>
              <a:rPr lang="en-US" dirty="0" smtClean="0"/>
              <a:t>protecting business ideas</a:t>
            </a:r>
          </a:p>
          <a:p>
            <a:pPr lvl="1">
              <a:lnSpc>
                <a:spcPts val="3400"/>
              </a:lnSpc>
            </a:pPr>
            <a:r>
              <a:rPr lang="en-US" dirty="0" smtClean="0"/>
              <a:t>licenses and permits</a:t>
            </a:r>
          </a:p>
          <a:p>
            <a:pPr lvl="1">
              <a:lnSpc>
                <a:spcPts val="3400"/>
              </a:lnSpc>
            </a:pPr>
            <a:r>
              <a:rPr lang="en-US" dirty="0" smtClean="0"/>
              <a:t>location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8620" y="5826652"/>
            <a:ext cx="8845421" cy="707886"/>
          </a:xfrm>
          <a:prstGeom prst="rect">
            <a:avLst/>
          </a:prstGeom>
          <a:solidFill>
            <a:srgbClr val="E8B4A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Legal Entity: law which allows a group of people to conduct business as a single unit – for example: a group ownership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Becoming a Business Owner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starting a new business</a:t>
            </a:r>
          </a:p>
          <a:p>
            <a:pPr lvl="1"/>
            <a:r>
              <a:rPr lang="en-US" dirty="0" smtClean="0"/>
              <a:t>purchasing a franchise</a:t>
            </a:r>
          </a:p>
          <a:p>
            <a:pPr lvl="1"/>
            <a:r>
              <a:rPr lang="en-US" dirty="0" smtClean="0"/>
              <a:t>purchasing an existing business (non-franchise)</a:t>
            </a:r>
          </a:p>
          <a:p>
            <a:pPr lvl="1"/>
            <a:r>
              <a:rPr lang="en-US" dirty="0" smtClean="0"/>
              <a:t>taking over family business</a:t>
            </a:r>
          </a:p>
          <a:p>
            <a:endParaRPr lang="en-US" dirty="0" smtClean="0"/>
          </a:p>
        </p:txBody>
      </p:sp>
      <p:pic>
        <p:nvPicPr>
          <p:cNvPr id="1026" name="Picture 2" descr="C:\Users\skyler.mccleskey\Downloads\shutterstock_429990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4114800"/>
            <a:ext cx="3909337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Business Ownership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sole proprietorship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artnership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orporation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ranchise</a:t>
            </a:r>
          </a:p>
          <a:p>
            <a:endParaRPr lang="en-US" dirty="0" smtClean="0"/>
          </a:p>
        </p:txBody>
      </p:sp>
      <p:pic>
        <p:nvPicPr>
          <p:cNvPr id="2050" name="Picture 2" descr="C:\Users\skyler.mccleskey\Downloads\shutterstock_4328596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2895600"/>
            <a:ext cx="5025275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 Proprietorship 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owned and operated by one individual</a:t>
            </a:r>
          </a:p>
          <a:p>
            <a:r>
              <a:rPr lang="en-US" dirty="0" smtClean="0"/>
              <a:t>Is the most common form of business ownership</a:t>
            </a:r>
          </a:p>
          <a:p>
            <a:r>
              <a:rPr lang="en-US" dirty="0" smtClean="0"/>
              <a:t>Requires the owner to be able to provide the funds, resources and managerial responsibilities to start and run a business</a:t>
            </a:r>
          </a:p>
          <a:p>
            <a:endParaRPr lang="en-US" dirty="0" smtClean="0"/>
          </a:p>
        </p:txBody>
      </p:sp>
      <p:pic>
        <p:nvPicPr>
          <p:cNvPr id="3074" name="Picture 2" descr="C:\Users\skyler.mccleskey\Downloads\shutterstock_4304143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3400"/>
            <a:ext cx="3601016" cy="2488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724400" cy="5105400"/>
          </a:xfrm>
        </p:spPr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relatively simple with less taxes and government regulations</a:t>
            </a:r>
          </a:p>
          <a:p>
            <a:pPr lvl="1"/>
            <a:r>
              <a:rPr lang="en-US" dirty="0" smtClean="0"/>
              <a:t>entitlement to all profits of the business</a:t>
            </a:r>
          </a:p>
          <a:p>
            <a:pPr lvl="1"/>
            <a:r>
              <a:rPr lang="en-US" dirty="0" smtClean="0"/>
              <a:t>relatively easy to start</a:t>
            </a:r>
          </a:p>
          <a:p>
            <a:pPr lvl="1"/>
            <a:r>
              <a:rPr lang="en-US" dirty="0" smtClean="0"/>
              <a:t>easy to maintain business confidentiality</a:t>
            </a:r>
          </a:p>
        </p:txBody>
      </p:sp>
      <p:pic>
        <p:nvPicPr>
          <p:cNvPr id="4098" name="Picture 2" descr="C:\Users\skyler.mccleskey\Downloads\shutterstock_4299828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10122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harder to raise money to expand the business since the company’s shares are not sold</a:t>
            </a:r>
          </a:p>
          <a:p>
            <a:pPr lvl="1"/>
            <a:r>
              <a:rPr lang="en-US" dirty="0" smtClean="0"/>
              <a:t>unlimited liability</a:t>
            </a:r>
          </a:p>
          <a:p>
            <a:pPr lvl="2"/>
            <a:r>
              <a:rPr lang="en-US" dirty="0" smtClean="0"/>
              <a:t>complete personal responsibility for all business debts and losses</a:t>
            </a:r>
          </a:p>
          <a:p>
            <a:pPr lvl="2"/>
            <a:r>
              <a:rPr lang="en-US" dirty="0" smtClean="0"/>
              <a:t>if sued the proprietor can lose a portion of personal assets</a:t>
            </a:r>
          </a:p>
          <a:p>
            <a:pPr lvl="1"/>
            <a:r>
              <a:rPr lang="en-US" dirty="0" smtClean="0"/>
              <a:t>higher start-up cost</a:t>
            </a:r>
          </a:p>
          <a:p>
            <a:pPr lvl="1"/>
            <a:r>
              <a:rPr lang="en-US" dirty="0" smtClean="0"/>
              <a:t>owner may have limited skills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legal agreement between two or more people to be responsible for a business</a:t>
            </a:r>
          </a:p>
          <a:p>
            <a:r>
              <a:rPr lang="en-US" dirty="0" smtClean="0"/>
              <a:t>Is the least common form of business organization</a:t>
            </a:r>
          </a:p>
          <a:p>
            <a:r>
              <a:rPr lang="en-US" dirty="0" smtClean="0"/>
              <a:t>Can have two forms</a:t>
            </a:r>
          </a:p>
          <a:p>
            <a:pPr lvl="1"/>
            <a:r>
              <a:rPr lang="en-US" dirty="0" smtClean="0"/>
              <a:t>general partnership</a:t>
            </a:r>
          </a:p>
          <a:p>
            <a:pPr lvl="1"/>
            <a:r>
              <a:rPr lang="en-US" dirty="0" smtClean="0"/>
              <a:t>limited partnership</a:t>
            </a:r>
          </a:p>
          <a:p>
            <a:endParaRPr lang="en-US" dirty="0" smtClean="0"/>
          </a:p>
        </p:txBody>
      </p:sp>
      <p:pic>
        <p:nvPicPr>
          <p:cNvPr id="5122" name="Picture 2" descr="C:\Users\skyler.mccleskey\Downloads\shutterstock_432154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946903"/>
            <a:ext cx="4148905" cy="2768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1005</Words>
  <Application>Microsoft Office PowerPoint</Application>
  <PresentationFormat>On-screen Show (4:3)</PresentationFormat>
  <Paragraphs>202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Custom Design</vt:lpstr>
      <vt:lpstr>Types of Business Ownership</vt:lpstr>
      <vt:lpstr>Objectives</vt:lpstr>
      <vt:lpstr>Business Ownership</vt:lpstr>
      <vt:lpstr>Ways to Becoming a Business Owner</vt:lpstr>
      <vt:lpstr>Types of Business Ownership</vt:lpstr>
      <vt:lpstr>Sole Proprietorship </vt:lpstr>
      <vt:lpstr>Advantages</vt:lpstr>
      <vt:lpstr>Disadvantages</vt:lpstr>
      <vt:lpstr>Partnership</vt:lpstr>
      <vt:lpstr>Partnership</vt:lpstr>
      <vt:lpstr>Advantages</vt:lpstr>
      <vt:lpstr>Disadvantages</vt:lpstr>
      <vt:lpstr>Corporation</vt:lpstr>
      <vt:lpstr>Corporation</vt:lpstr>
      <vt:lpstr>Advantages</vt:lpstr>
      <vt:lpstr>Disadvantages</vt:lpstr>
      <vt:lpstr>Franchise</vt:lpstr>
      <vt:lpstr>Advantages</vt:lpstr>
      <vt:lpstr>Disadvantages</vt:lpstr>
      <vt:lpstr>Choosing a Business Operation</vt:lpstr>
      <vt:lpstr>Choosing a Business Operation</vt:lpstr>
      <vt:lpstr>Forms of Business Ownership Assignment</vt:lpstr>
      <vt:lpstr>Resources</vt:lpstr>
      <vt:lpstr>Resources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</dc:creator>
  <cp:lastModifiedBy>DUNN, CHRISTIAN</cp:lastModifiedBy>
  <cp:revision>99</cp:revision>
  <cp:lastPrinted>2013-04-28T00:19:28Z</cp:lastPrinted>
  <dcterms:created xsi:type="dcterms:W3CDTF">2008-04-09T15:03:18Z</dcterms:created>
  <dcterms:modified xsi:type="dcterms:W3CDTF">2017-10-05T13:45:32Z</dcterms:modified>
</cp:coreProperties>
</file>