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sldIdLst>
    <p:sldId id="256" r:id="rId2"/>
    <p:sldId id="262" r:id="rId3"/>
    <p:sldId id="263" r:id="rId4"/>
    <p:sldId id="271" r:id="rId5"/>
    <p:sldId id="273" r:id="rId6"/>
    <p:sldId id="261" r:id="rId7"/>
    <p:sldId id="266" r:id="rId8"/>
    <p:sldId id="267"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361" autoAdjust="0"/>
  </p:normalViewPr>
  <p:slideViewPr>
    <p:cSldViewPr>
      <p:cViewPr varScale="1">
        <p:scale>
          <a:sx n="50" d="100"/>
          <a:sy n="50" d="100"/>
        </p:scale>
        <p:origin x="1224"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36F425-DB74-49E2-AD04-A5FD407A5CE1}" type="datetimeFigureOut">
              <a:rPr lang="en-US" smtClean="0"/>
              <a:t>3/19/2018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D9022A-6F8C-4FD9-8A2E-D3D2413C4E43}" type="slidenum">
              <a:rPr lang="en-US" smtClean="0"/>
              <a:t>‹#›</a:t>
            </a:fld>
            <a:endParaRPr lang="en-US" dirty="0"/>
          </a:p>
        </p:txBody>
      </p:sp>
    </p:spTree>
    <p:extLst>
      <p:ext uri="{BB962C8B-B14F-4D97-AF65-F5344CB8AC3E}">
        <p14:creationId xmlns:p14="http://schemas.microsoft.com/office/powerpoint/2010/main" val="2824191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Title slide</a:t>
            </a:r>
            <a:endParaRPr lang="en-US" dirty="0"/>
          </a:p>
        </p:txBody>
      </p:sp>
      <p:sp>
        <p:nvSpPr>
          <p:cNvPr id="4" name="Slide Number Placeholder 3"/>
          <p:cNvSpPr>
            <a:spLocks noGrp="1"/>
          </p:cNvSpPr>
          <p:nvPr>
            <p:ph type="sldNum" sz="quarter" idx="10"/>
          </p:nvPr>
        </p:nvSpPr>
        <p:spPr/>
        <p:txBody>
          <a:bodyPr/>
          <a:lstStyle/>
          <a:p>
            <a:fld id="{51D9022A-6F8C-4FD9-8A2E-D3D2413C4E43}" type="slidenum">
              <a:rPr lang="en-US" smtClean="0"/>
              <a:t>1</a:t>
            </a:fld>
            <a:endParaRPr lang="en-US" dirty="0"/>
          </a:p>
        </p:txBody>
      </p:sp>
    </p:spTree>
    <p:extLst>
      <p:ext uri="{BB962C8B-B14F-4D97-AF65-F5344CB8AC3E}">
        <p14:creationId xmlns:p14="http://schemas.microsoft.com/office/powerpoint/2010/main" val="2443030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Notes:  </a:t>
            </a:r>
            <a:r>
              <a:rPr lang="en-US" baseline="0" dirty="0" smtClean="0">
                <a:effectLst/>
              </a:rPr>
              <a:t>A</a:t>
            </a:r>
            <a:r>
              <a:rPr lang="en-US" dirty="0" smtClean="0">
                <a:effectLst/>
              </a:rPr>
              <a:t>dvertising was estimated at more than $300 billion in the United States</a:t>
            </a:r>
            <a:r>
              <a:rPr lang="en-US" baseline="30000" dirty="0" smtClean="0">
                <a:effectLst/>
                <a:hlinkClick r:id="" action="ppaction://hlinkfile"/>
              </a:rPr>
              <a:t>[1]</a:t>
            </a:r>
            <a:r>
              <a:rPr lang="en-US" dirty="0" smtClean="0">
                <a:effectLst/>
              </a:rPr>
              <a:t> and $500 billion worldwide</a:t>
            </a:r>
            <a:r>
              <a:rPr lang="en-US" baseline="30000" dirty="0" smtClean="0">
                <a:effectLst/>
              </a:rPr>
              <a:t>[</a:t>
            </a:r>
            <a:r>
              <a:rPr lang="en-US" i="1" baseline="30000" dirty="0" smtClean="0">
                <a:effectLst/>
              </a:rPr>
              <a:t>Wikipedia.com</a:t>
            </a:r>
          </a:p>
          <a:p>
            <a:endParaRPr lang="en-US" dirty="0"/>
          </a:p>
        </p:txBody>
      </p:sp>
      <p:sp>
        <p:nvSpPr>
          <p:cNvPr id="4" name="Slide Number Placeholder 3"/>
          <p:cNvSpPr>
            <a:spLocks noGrp="1"/>
          </p:cNvSpPr>
          <p:nvPr>
            <p:ph type="sldNum" sz="quarter" idx="10"/>
          </p:nvPr>
        </p:nvSpPr>
        <p:spPr/>
        <p:txBody>
          <a:bodyPr/>
          <a:lstStyle/>
          <a:p>
            <a:fld id="{51D9022A-6F8C-4FD9-8A2E-D3D2413C4E43}" type="slidenum">
              <a:rPr lang="en-US" smtClean="0"/>
              <a:t>2</a:t>
            </a:fld>
            <a:endParaRPr lang="en-US" dirty="0"/>
          </a:p>
        </p:txBody>
      </p:sp>
    </p:spTree>
    <p:extLst>
      <p:ext uri="{BB962C8B-B14F-4D97-AF65-F5344CB8AC3E}">
        <p14:creationId xmlns:p14="http://schemas.microsoft.com/office/powerpoint/2010/main" val="3289837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give examples</a:t>
            </a:r>
            <a:r>
              <a:rPr lang="en-US" baseline="0" dirty="0" smtClean="0"/>
              <a:t> of wants and needs they have recently purchased.</a:t>
            </a:r>
            <a:endParaRPr lang="en-US" dirty="0"/>
          </a:p>
        </p:txBody>
      </p:sp>
      <p:sp>
        <p:nvSpPr>
          <p:cNvPr id="4" name="Slide Number Placeholder 3"/>
          <p:cNvSpPr>
            <a:spLocks noGrp="1"/>
          </p:cNvSpPr>
          <p:nvPr>
            <p:ph type="sldNum" sz="quarter" idx="10"/>
          </p:nvPr>
        </p:nvSpPr>
        <p:spPr/>
        <p:txBody>
          <a:bodyPr/>
          <a:lstStyle/>
          <a:p>
            <a:fld id="{51D9022A-6F8C-4FD9-8A2E-D3D2413C4E43}" type="slidenum">
              <a:rPr lang="en-US" smtClean="0"/>
              <a:t>3</a:t>
            </a:fld>
            <a:endParaRPr lang="en-US" dirty="0"/>
          </a:p>
        </p:txBody>
      </p:sp>
    </p:spTree>
    <p:extLst>
      <p:ext uri="{BB962C8B-B14F-4D97-AF65-F5344CB8AC3E}">
        <p14:creationId xmlns:p14="http://schemas.microsoft.com/office/powerpoint/2010/main" val="180030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92649744-C032-461E-9667-D4FF5445FE95}" type="slidenum">
              <a:rPr lang="en-US" smtClean="0">
                <a:latin typeface="Arial" charset="0"/>
              </a:rPr>
              <a:pPr eaLnBrk="1" hangingPunct="1"/>
              <a:t>4</a:t>
            </a:fld>
            <a:endParaRPr lang="en-US" dirty="0" smtClean="0">
              <a:latin typeface="Arial"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Go over each part of the pyramid and ask students to give example that you write on the board. Give students the blank picture of the pyramid. They can fill in the notes as you cover the material in class.</a:t>
            </a:r>
          </a:p>
          <a:p>
            <a:pPr eaLnBrk="1" hangingPunct="1"/>
            <a:endParaRPr lang="en-US" dirty="0" smtClean="0"/>
          </a:p>
        </p:txBody>
      </p:sp>
    </p:spTree>
    <p:extLst>
      <p:ext uri="{BB962C8B-B14F-4D97-AF65-F5344CB8AC3E}">
        <p14:creationId xmlns:p14="http://schemas.microsoft.com/office/powerpoint/2010/main" val="1747720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4B23AC82-57AB-455A-8E80-1A6818242602}" type="slidenum">
              <a:rPr lang="en-US" smtClean="0">
                <a:latin typeface="Arial" charset="0"/>
              </a:rPr>
              <a:pPr eaLnBrk="1" hangingPunct="1"/>
              <a:t>6</a:t>
            </a:fld>
            <a:endParaRPr lang="en-US" dirty="0" smtClean="0">
              <a:latin typeface="Arial"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Give examples of add-on sales. When an individual purchases new shoes, they may also purchase a belt that matches the shoes and new socks. Purchasing a new house leads to purchasing appliances and furniture.</a:t>
            </a:r>
          </a:p>
        </p:txBody>
      </p:sp>
    </p:spTree>
    <p:extLst>
      <p:ext uri="{BB962C8B-B14F-4D97-AF65-F5344CB8AC3E}">
        <p14:creationId xmlns:p14="http://schemas.microsoft.com/office/powerpoint/2010/main" val="1794630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Role play features and benefits with students</a:t>
            </a:r>
            <a:endParaRPr lang="en-US" dirty="0"/>
          </a:p>
        </p:txBody>
      </p:sp>
      <p:sp>
        <p:nvSpPr>
          <p:cNvPr id="4" name="Slide Number Placeholder 3"/>
          <p:cNvSpPr>
            <a:spLocks noGrp="1"/>
          </p:cNvSpPr>
          <p:nvPr>
            <p:ph type="sldNum" sz="quarter" idx="10"/>
          </p:nvPr>
        </p:nvSpPr>
        <p:spPr/>
        <p:txBody>
          <a:bodyPr/>
          <a:lstStyle/>
          <a:p>
            <a:fld id="{51D9022A-6F8C-4FD9-8A2E-D3D2413C4E43}" type="slidenum">
              <a:rPr lang="en-US" smtClean="0"/>
              <a:t>7</a:t>
            </a:fld>
            <a:endParaRPr lang="en-US" dirty="0"/>
          </a:p>
        </p:txBody>
      </p:sp>
    </p:spTree>
    <p:extLst>
      <p:ext uri="{BB962C8B-B14F-4D97-AF65-F5344CB8AC3E}">
        <p14:creationId xmlns:p14="http://schemas.microsoft.com/office/powerpoint/2010/main" val="4188882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a:t>
            </a:r>
            <a:r>
              <a:rPr lang="en-US" baseline="0" dirty="0" smtClean="0"/>
              <a:t> slide to continue role-plays.</a:t>
            </a:r>
            <a:endParaRPr lang="en-US" dirty="0"/>
          </a:p>
        </p:txBody>
      </p:sp>
      <p:sp>
        <p:nvSpPr>
          <p:cNvPr id="4" name="Slide Number Placeholder 3"/>
          <p:cNvSpPr>
            <a:spLocks noGrp="1"/>
          </p:cNvSpPr>
          <p:nvPr>
            <p:ph type="sldNum" sz="quarter" idx="10"/>
          </p:nvPr>
        </p:nvSpPr>
        <p:spPr/>
        <p:txBody>
          <a:bodyPr/>
          <a:lstStyle/>
          <a:p>
            <a:fld id="{51D9022A-6F8C-4FD9-8A2E-D3D2413C4E43}" type="slidenum">
              <a:rPr lang="en-US" smtClean="0"/>
              <a:t>8</a:t>
            </a:fld>
            <a:endParaRPr lang="en-US" dirty="0"/>
          </a:p>
        </p:txBody>
      </p:sp>
    </p:spTree>
    <p:extLst>
      <p:ext uri="{BB962C8B-B14F-4D97-AF65-F5344CB8AC3E}">
        <p14:creationId xmlns:p14="http://schemas.microsoft.com/office/powerpoint/2010/main" val="2298415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endParaRPr lang="en-US" dirty="0"/>
          </a:p>
        </p:txBody>
      </p:sp>
      <p:sp>
        <p:nvSpPr>
          <p:cNvPr id="8" name="Footer Placeholder 7"/>
          <p:cNvSpPr>
            <a:spLocks noGrp="1"/>
          </p:cNvSpPr>
          <p:nvPr>
            <p:ph type="ftr" sz="quarter" idx="11"/>
          </p:nvPr>
        </p:nvSpPr>
        <p:spPr/>
        <p:txBody>
          <a:bodyPr/>
          <a:lstStyle>
            <a:extLst/>
          </a:lstStyle>
          <a:p>
            <a:r>
              <a:rPr lang="en-US" dirty="0" smtClean="0"/>
              <a:t>Copyright © Texas Education Agency, 2012.  All rights reserved.</a:t>
            </a:r>
            <a:endParaRPr lang="en-US" dirty="0"/>
          </a:p>
        </p:txBody>
      </p:sp>
      <p:sp>
        <p:nvSpPr>
          <p:cNvPr id="11" name="Slide Number Placeholder 10"/>
          <p:cNvSpPr>
            <a:spLocks noGrp="1"/>
          </p:cNvSpPr>
          <p:nvPr>
            <p:ph type="sldNum" sz="quarter" idx="12"/>
          </p:nvPr>
        </p:nvSpPr>
        <p:spPr/>
        <p:txBody>
          <a:bodyPr/>
          <a:lstStyle>
            <a:extLst/>
          </a:lstStyle>
          <a:p>
            <a:fld id="{2552C206-3BE4-4F86-86EE-CDCC3D8FB61F}"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r>
              <a:rPr lang="en-US" dirty="0" smtClean="0"/>
              <a:t>Copyright © Texas Education Agency, 2012.  All rights reserved.</a:t>
            </a:r>
            <a:endParaRPr lang="en-US" dirty="0"/>
          </a:p>
        </p:txBody>
      </p:sp>
      <p:sp>
        <p:nvSpPr>
          <p:cNvPr id="6" name="Slide Number Placeholder 5"/>
          <p:cNvSpPr>
            <a:spLocks noGrp="1"/>
          </p:cNvSpPr>
          <p:nvPr>
            <p:ph type="sldNum" sz="quarter" idx="12"/>
          </p:nvPr>
        </p:nvSpPr>
        <p:spPr/>
        <p:txBody>
          <a:bodyPr/>
          <a:lstStyle>
            <a:extLst/>
          </a:lstStyle>
          <a:p>
            <a:fld id="{2552C206-3BE4-4F86-86EE-CDCC3D8FB61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r>
              <a:rPr lang="en-US" dirty="0" smtClean="0"/>
              <a:t>Copyright © Texas Education Agency, 2012.  All rights reserved.</a:t>
            </a:r>
            <a:endParaRPr lang="en-US" dirty="0"/>
          </a:p>
        </p:txBody>
      </p:sp>
      <p:sp>
        <p:nvSpPr>
          <p:cNvPr id="6" name="Slide Number Placeholder 5"/>
          <p:cNvSpPr>
            <a:spLocks noGrp="1"/>
          </p:cNvSpPr>
          <p:nvPr>
            <p:ph type="sldNum" sz="quarter" idx="12"/>
          </p:nvPr>
        </p:nvSpPr>
        <p:spPr/>
        <p:txBody>
          <a:bodyPr/>
          <a:lstStyle>
            <a:extLst/>
          </a:lstStyle>
          <a:p>
            <a:fld id="{2552C206-3BE4-4F86-86EE-CDCC3D8FB61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Footer Placeholder 4"/>
          <p:cNvSpPr>
            <a:spLocks noGrp="1"/>
          </p:cNvSpPr>
          <p:nvPr>
            <p:ph type="ftr" sz="quarter" idx="11"/>
          </p:nvPr>
        </p:nvSpPr>
        <p:spPr>
          <a:xfrm>
            <a:off x="3733800" y="6111875"/>
            <a:ext cx="4614528" cy="365125"/>
          </a:xfrm>
        </p:spPr>
        <p:txBody>
          <a:bodyPr/>
          <a:lstStyle>
            <a:lvl1pPr>
              <a:defRPr>
                <a:latin typeface="Arial" pitchFamily="34" charset="0"/>
                <a:cs typeface="Arial" pitchFamily="34" charset="0"/>
              </a:defRPr>
            </a:lvl1pPr>
            <a:extLst/>
          </a:lstStyle>
          <a:p>
            <a:r>
              <a:rPr lang="en-US" dirty="0" smtClean="0"/>
              <a:t>Copyright © Texas Education Agency, 2012.  All rights reserved.</a:t>
            </a:r>
            <a:endParaRPr lang="en-US" dirty="0"/>
          </a:p>
        </p:txBody>
      </p:sp>
      <p:sp>
        <p:nvSpPr>
          <p:cNvPr id="6" name="Slide Number Placeholder 5"/>
          <p:cNvSpPr>
            <a:spLocks noGrp="1"/>
          </p:cNvSpPr>
          <p:nvPr>
            <p:ph type="sldNum" sz="quarter" idx="12"/>
          </p:nvPr>
        </p:nvSpPr>
        <p:spPr/>
        <p:txBody>
          <a:bodyPr/>
          <a:lstStyle>
            <a:extLst/>
          </a:lstStyle>
          <a:p>
            <a:fld id="{2552C206-3BE4-4F86-86EE-CDCC3D8FB61F}"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r>
              <a:rPr lang="en-US" dirty="0" smtClean="0"/>
              <a:t>Copyright © Texas Education Agency, 2012.  All rights reserved.</a:t>
            </a:r>
            <a:endParaRPr lang="en-US" dirty="0"/>
          </a:p>
        </p:txBody>
      </p:sp>
      <p:sp>
        <p:nvSpPr>
          <p:cNvPr id="6" name="Slide Number Placeholder 5"/>
          <p:cNvSpPr>
            <a:spLocks noGrp="1"/>
          </p:cNvSpPr>
          <p:nvPr>
            <p:ph type="sldNum" sz="quarter" idx="12"/>
          </p:nvPr>
        </p:nvSpPr>
        <p:spPr/>
        <p:txBody>
          <a:bodyPr/>
          <a:lstStyle>
            <a:extLst/>
          </a:lstStyle>
          <a:p>
            <a:fld id="{2552C206-3BE4-4F86-86EE-CDCC3D8FB61F}"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r>
              <a:rPr lang="en-US" dirty="0" smtClean="0"/>
              <a:t>Copyright © Texas Education Agency, 2012.  All rights reserved.</a:t>
            </a:r>
            <a:endParaRPr lang="en-US" dirty="0"/>
          </a:p>
        </p:txBody>
      </p:sp>
      <p:sp>
        <p:nvSpPr>
          <p:cNvPr id="7" name="Slide Number Placeholder 6"/>
          <p:cNvSpPr>
            <a:spLocks noGrp="1"/>
          </p:cNvSpPr>
          <p:nvPr>
            <p:ph type="sldNum" sz="quarter" idx="12"/>
          </p:nvPr>
        </p:nvSpPr>
        <p:spPr/>
        <p:txBody>
          <a:bodyPr/>
          <a:lstStyle>
            <a:extLst/>
          </a:lstStyle>
          <a:p>
            <a:fld id="{2552C206-3BE4-4F86-86EE-CDCC3D8FB61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dirty="0"/>
          </a:p>
        </p:txBody>
      </p:sp>
      <p:sp>
        <p:nvSpPr>
          <p:cNvPr id="8" name="Footer Placeholder 7"/>
          <p:cNvSpPr>
            <a:spLocks noGrp="1"/>
          </p:cNvSpPr>
          <p:nvPr>
            <p:ph type="ftr" sz="quarter" idx="11"/>
          </p:nvPr>
        </p:nvSpPr>
        <p:spPr/>
        <p:txBody>
          <a:bodyPr/>
          <a:lstStyle>
            <a:extLst/>
          </a:lstStyle>
          <a:p>
            <a:r>
              <a:rPr lang="en-US" dirty="0" smtClean="0"/>
              <a:t>Copyright © Texas Education Agency, 2012.  All rights reserved.</a:t>
            </a:r>
            <a:endParaRPr lang="en-US" dirty="0"/>
          </a:p>
        </p:txBody>
      </p:sp>
      <p:sp>
        <p:nvSpPr>
          <p:cNvPr id="9" name="Slide Number Placeholder 8"/>
          <p:cNvSpPr>
            <a:spLocks noGrp="1"/>
          </p:cNvSpPr>
          <p:nvPr>
            <p:ph type="sldNum" sz="quarter" idx="12"/>
          </p:nvPr>
        </p:nvSpPr>
        <p:spPr/>
        <p:txBody>
          <a:bodyPr/>
          <a:lstStyle>
            <a:extLst/>
          </a:lstStyle>
          <a:p>
            <a:fld id="{2552C206-3BE4-4F86-86EE-CDCC3D8FB61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dirty="0"/>
          </a:p>
        </p:txBody>
      </p:sp>
      <p:sp>
        <p:nvSpPr>
          <p:cNvPr id="4" name="Footer Placeholder 3"/>
          <p:cNvSpPr>
            <a:spLocks noGrp="1"/>
          </p:cNvSpPr>
          <p:nvPr>
            <p:ph type="ftr" sz="quarter" idx="11"/>
          </p:nvPr>
        </p:nvSpPr>
        <p:spPr/>
        <p:txBody>
          <a:bodyPr/>
          <a:lstStyle>
            <a:extLst/>
          </a:lstStyle>
          <a:p>
            <a:r>
              <a:rPr lang="en-US" dirty="0" smtClean="0"/>
              <a:t>Copyright © Texas Education Agency, 2012.  All rights reserved.</a:t>
            </a:r>
            <a:endParaRPr lang="en-US" dirty="0"/>
          </a:p>
        </p:txBody>
      </p:sp>
      <p:sp>
        <p:nvSpPr>
          <p:cNvPr id="5" name="Slide Number Placeholder 4"/>
          <p:cNvSpPr>
            <a:spLocks noGrp="1"/>
          </p:cNvSpPr>
          <p:nvPr>
            <p:ph type="sldNum" sz="quarter" idx="12"/>
          </p:nvPr>
        </p:nvSpPr>
        <p:spPr/>
        <p:txBody>
          <a:bodyPr/>
          <a:lstStyle>
            <a:extLst/>
          </a:lstStyle>
          <a:p>
            <a:fld id="{2552C206-3BE4-4F86-86EE-CDCC3D8FB61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endParaRPr lang="en-US" dirty="0"/>
          </a:p>
        </p:txBody>
      </p:sp>
      <p:sp>
        <p:nvSpPr>
          <p:cNvPr id="3" name="Footer Placeholder 2"/>
          <p:cNvSpPr>
            <a:spLocks noGrp="1"/>
          </p:cNvSpPr>
          <p:nvPr>
            <p:ph type="ftr" sz="quarter" idx="11"/>
          </p:nvPr>
        </p:nvSpPr>
        <p:spPr/>
        <p:txBody>
          <a:bodyPr/>
          <a:lstStyle>
            <a:extLst/>
          </a:lstStyle>
          <a:p>
            <a:r>
              <a:rPr lang="en-US" dirty="0" smtClean="0"/>
              <a:t>Copyright © Texas Education Agency, 2012.  All rights reserved.</a:t>
            </a:r>
            <a:endParaRPr lang="en-US" dirty="0"/>
          </a:p>
        </p:txBody>
      </p:sp>
      <p:sp>
        <p:nvSpPr>
          <p:cNvPr id="4" name="Slide Number Placeholder 3"/>
          <p:cNvSpPr>
            <a:spLocks noGrp="1"/>
          </p:cNvSpPr>
          <p:nvPr>
            <p:ph type="sldNum" sz="quarter" idx="12"/>
          </p:nvPr>
        </p:nvSpPr>
        <p:spPr/>
        <p:txBody>
          <a:bodyPr/>
          <a:lstStyle>
            <a:extLst/>
          </a:lstStyle>
          <a:p>
            <a:fld id="{2552C206-3BE4-4F86-86EE-CDCC3D8FB61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r>
              <a:rPr lang="en-US" dirty="0" smtClean="0"/>
              <a:t>Copyright © Texas Education Agency, 2012.  All rights reserved.</a:t>
            </a:r>
            <a:endParaRPr lang="en-US" dirty="0"/>
          </a:p>
        </p:txBody>
      </p:sp>
      <p:sp>
        <p:nvSpPr>
          <p:cNvPr id="7" name="Slide Number Placeholder 6"/>
          <p:cNvSpPr>
            <a:spLocks noGrp="1"/>
          </p:cNvSpPr>
          <p:nvPr>
            <p:ph type="sldNum" sz="quarter" idx="12"/>
          </p:nvPr>
        </p:nvSpPr>
        <p:spPr/>
        <p:txBody>
          <a:bodyPr/>
          <a:lstStyle>
            <a:extLst/>
          </a:lstStyle>
          <a:p>
            <a:fld id="{2552C206-3BE4-4F86-86EE-CDCC3D8FB61F}"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r>
              <a:rPr lang="en-US" dirty="0" smtClean="0"/>
              <a:t>Copyright © Texas Education Agency, 2012.  All rights reserved.</a:t>
            </a:r>
            <a:endParaRPr lang="en-US" dirty="0"/>
          </a:p>
        </p:txBody>
      </p:sp>
      <p:sp>
        <p:nvSpPr>
          <p:cNvPr id="7" name="Slide Number Placeholder 6"/>
          <p:cNvSpPr>
            <a:spLocks noGrp="1"/>
          </p:cNvSpPr>
          <p:nvPr>
            <p:ph type="sldNum" sz="quarter" idx="12"/>
          </p:nvPr>
        </p:nvSpPr>
        <p:spPr/>
        <p:txBody>
          <a:bodyPr/>
          <a:lstStyle>
            <a:extLst/>
          </a:lstStyle>
          <a:p>
            <a:fld id="{2552C206-3BE4-4F86-86EE-CDCC3D8FB61F}" type="slidenum">
              <a:rPr lang="en-US" smtClean="0"/>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r>
              <a:rPr lang="en-US" dirty="0" smtClean="0"/>
              <a:t>Copyright © Texas Education Agency, 2012.  All rights reserved.</a:t>
            </a:r>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552C206-3BE4-4F86-86EE-CDCC3D8FB61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a:solidFill>
                  <a:srgbClr val="C00000"/>
                </a:solidFill>
              </a:rPr>
              <a:t>Advertising</a:t>
            </a:r>
            <a:endParaRPr lang="en-US" dirty="0"/>
          </a:p>
        </p:txBody>
      </p:sp>
      <p:sp>
        <p:nvSpPr>
          <p:cNvPr id="3" name="Subtitle 2"/>
          <p:cNvSpPr>
            <a:spLocks noGrp="1"/>
          </p:cNvSpPr>
          <p:nvPr>
            <p:ph type="subTitle" idx="1"/>
          </p:nvPr>
        </p:nvSpPr>
        <p:spPr/>
        <p:txBody>
          <a:bodyPr>
            <a:noAutofit/>
          </a:bodyPr>
          <a:lstStyle/>
          <a:p>
            <a:r>
              <a:rPr lang="en-US" sz="3600" b="1" dirty="0" smtClean="0">
                <a:solidFill>
                  <a:srgbClr val="C00000"/>
                </a:solidFill>
              </a:rPr>
              <a:t>Analyzing the Sales Process</a:t>
            </a:r>
            <a:endParaRPr lang="en-US" sz="3600" b="1" dirty="0">
              <a:solidFill>
                <a:srgbClr val="C00000"/>
              </a:solidFill>
            </a:endParaRPr>
          </a:p>
        </p:txBody>
      </p:sp>
    </p:spTree>
    <p:extLst>
      <p:ext uri="{BB962C8B-B14F-4D97-AF65-F5344CB8AC3E}">
        <p14:creationId xmlns:p14="http://schemas.microsoft.com/office/powerpoint/2010/main" val="4129200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83880" cy="990600"/>
          </a:xfrm>
        </p:spPr>
        <p:txBody>
          <a:bodyPr/>
          <a:lstStyle/>
          <a:p>
            <a:pPr algn="ctr"/>
            <a:r>
              <a:rPr lang="en-US" dirty="0" smtClean="0"/>
              <a:t>WHAT IS ADVERTISNG?</a:t>
            </a:r>
            <a:endParaRPr lang="en-US" dirty="0"/>
          </a:p>
        </p:txBody>
      </p:sp>
      <p:sp>
        <p:nvSpPr>
          <p:cNvPr id="3" name="Content Placeholder 2"/>
          <p:cNvSpPr>
            <a:spLocks noGrp="1"/>
          </p:cNvSpPr>
          <p:nvPr>
            <p:ph idx="1"/>
          </p:nvPr>
        </p:nvSpPr>
        <p:spPr>
          <a:xfrm>
            <a:off x="502920" y="1371600"/>
            <a:ext cx="8183880" cy="4876800"/>
          </a:xfrm>
        </p:spPr>
        <p:txBody>
          <a:bodyPr>
            <a:normAutofit/>
          </a:bodyPr>
          <a:lstStyle/>
          <a:p>
            <a:pPr marL="0" indent="0" algn="ctr">
              <a:buNone/>
            </a:pPr>
            <a:r>
              <a:rPr lang="en-US" sz="3200" b="1" dirty="0" smtClean="0">
                <a:solidFill>
                  <a:srgbClr val="C00000"/>
                </a:solidFill>
              </a:rPr>
              <a:t>Advertising is a paid-for </a:t>
            </a:r>
          </a:p>
          <a:p>
            <a:pPr marL="0" indent="0" algn="ctr">
              <a:buNone/>
            </a:pPr>
            <a:r>
              <a:rPr lang="en-US" sz="3200" b="1" dirty="0" smtClean="0">
                <a:solidFill>
                  <a:srgbClr val="C00000"/>
                </a:solidFill>
              </a:rPr>
              <a:t>form of communication.</a:t>
            </a:r>
          </a:p>
          <a:p>
            <a:pPr marL="0" indent="0">
              <a:buNone/>
            </a:pPr>
            <a:endParaRPr lang="en-US" b="1" dirty="0" smtClean="0"/>
          </a:p>
          <a:p>
            <a:pPr marL="0" indent="0" algn="ctr">
              <a:buNone/>
            </a:pPr>
            <a:r>
              <a:rPr lang="en-US" b="1" dirty="0" smtClean="0"/>
              <a:t>It is the non-personal </a:t>
            </a:r>
            <a:r>
              <a:rPr lang="en-US" b="1" dirty="0"/>
              <a:t>promotion of a cause, idea, product or service by an identified sponsor attempting to inform, persuade or remind a particular target </a:t>
            </a:r>
            <a:r>
              <a:rPr lang="en-US" b="1" dirty="0" smtClean="0"/>
              <a:t>audience.</a:t>
            </a:r>
            <a:endParaRPr lang="en-US" b="1" dirty="0"/>
          </a:p>
        </p:txBody>
      </p:sp>
      <p:sp>
        <p:nvSpPr>
          <p:cNvPr id="5" name="Footer Placeholder 4"/>
          <p:cNvSpPr>
            <a:spLocks noGrp="1"/>
          </p:cNvSpPr>
          <p:nvPr>
            <p:ph type="ftr" sz="quarter" idx="11"/>
          </p:nvPr>
        </p:nvSpPr>
        <p:spPr/>
        <p:txBody>
          <a:bodyPr/>
          <a:lstStyle/>
          <a:p>
            <a:r>
              <a:rPr lang="en-US" dirty="0" smtClean="0"/>
              <a:t>Copyright © Texas Education Agency, 2012.  All rights reserved.</a:t>
            </a:r>
            <a:endParaRPr lang="en-US" dirty="0"/>
          </a:p>
        </p:txBody>
      </p:sp>
      <p:sp>
        <p:nvSpPr>
          <p:cNvPr id="10" name="Slide Number Placeholder 9"/>
          <p:cNvSpPr>
            <a:spLocks noGrp="1"/>
          </p:cNvSpPr>
          <p:nvPr>
            <p:ph type="sldNum" sz="quarter" idx="12"/>
          </p:nvPr>
        </p:nvSpPr>
        <p:spPr/>
        <p:txBody>
          <a:bodyPr/>
          <a:lstStyle/>
          <a:p>
            <a:fld id="{2552C206-3BE4-4F86-86EE-CDCC3D8FB61F}" type="slidenum">
              <a:rPr lang="en-US" smtClean="0"/>
              <a:t>2</a:t>
            </a:fld>
            <a:endParaRPr lang="en-US" dirty="0"/>
          </a:p>
        </p:txBody>
      </p:sp>
    </p:spTree>
    <p:extLst>
      <p:ext uri="{BB962C8B-B14F-4D97-AF65-F5344CB8AC3E}">
        <p14:creationId xmlns:p14="http://schemas.microsoft.com/office/powerpoint/2010/main" val="3432369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183880" cy="1051560"/>
          </a:xfrm>
        </p:spPr>
        <p:txBody>
          <a:bodyPr>
            <a:normAutofit fontScale="90000"/>
          </a:bodyPr>
          <a:lstStyle/>
          <a:p>
            <a:pPr algn="ctr"/>
            <a:r>
              <a:rPr lang="en-US" dirty="0" smtClean="0"/>
              <a:t>CONSUMERS AND THEIR NEEDS</a:t>
            </a:r>
            <a:endParaRPr lang="en-US" dirty="0"/>
          </a:p>
        </p:txBody>
      </p:sp>
      <p:sp>
        <p:nvSpPr>
          <p:cNvPr id="3" name="Content Placeholder 2"/>
          <p:cNvSpPr>
            <a:spLocks noGrp="1"/>
          </p:cNvSpPr>
          <p:nvPr>
            <p:ph idx="1"/>
          </p:nvPr>
        </p:nvSpPr>
        <p:spPr>
          <a:xfrm>
            <a:off x="502920" y="1524000"/>
            <a:ext cx="8183880" cy="5029200"/>
          </a:xfrm>
        </p:spPr>
        <p:txBody>
          <a:bodyPr/>
          <a:lstStyle/>
          <a:p>
            <a:r>
              <a:rPr lang="en-US" b="1" dirty="0" smtClean="0"/>
              <a:t>A CONSUMER IS SOMEONE WHO USES PRODUCTS. </a:t>
            </a:r>
          </a:p>
          <a:p>
            <a:endParaRPr lang="en-US" b="1" dirty="0" smtClean="0"/>
          </a:p>
          <a:p>
            <a:r>
              <a:rPr lang="en-US" b="1" dirty="0" smtClean="0"/>
              <a:t>CONSUMERS CHOOSE TO BUY ITEMS THAT ARE NEEDS OR WANTS.</a:t>
            </a:r>
          </a:p>
          <a:p>
            <a:endParaRPr lang="en-US" b="1" dirty="0"/>
          </a:p>
          <a:p>
            <a:r>
              <a:rPr lang="en-US" b="1" dirty="0" smtClean="0"/>
              <a:t>CONSUMER BEHAVIOR IS EVERYTHING THAT AFFECTS OR IS AFFECTED BY HUMAN CONSUMPTION.</a:t>
            </a:r>
            <a:endParaRPr lang="en-US" b="1" dirty="0"/>
          </a:p>
        </p:txBody>
      </p:sp>
      <p:sp>
        <p:nvSpPr>
          <p:cNvPr id="4" name="Footer Placeholder 3"/>
          <p:cNvSpPr>
            <a:spLocks noGrp="1"/>
          </p:cNvSpPr>
          <p:nvPr>
            <p:ph type="ftr" sz="quarter" idx="11"/>
          </p:nvPr>
        </p:nvSpPr>
        <p:spPr/>
        <p:txBody>
          <a:bodyPr/>
          <a:lstStyle/>
          <a:p>
            <a:r>
              <a:rPr lang="en-US" dirty="0" smtClean="0"/>
              <a:t>Copyright © Texas Education Agency, 2012.  All rights reserved.</a:t>
            </a:r>
            <a:endParaRPr lang="en-US" dirty="0"/>
          </a:p>
        </p:txBody>
      </p:sp>
      <p:sp>
        <p:nvSpPr>
          <p:cNvPr id="5" name="Slide Number Placeholder 4"/>
          <p:cNvSpPr>
            <a:spLocks noGrp="1"/>
          </p:cNvSpPr>
          <p:nvPr>
            <p:ph type="sldNum" sz="quarter" idx="12"/>
          </p:nvPr>
        </p:nvSpPr>
        <p:spPr/>
        <p:txBody>
          <a:bodyPr/>
          <a:lstStyle/>
          <a:p>
            <a:fld id="{2552C206-3BE4-4F86-86EE-CDCC3D8FB61F}" type="slidenum">
              <a:rPr lang="en-US" smtClean="0"/>
              <a:t>3</a:t>
            </a:fld>
            <a:endParaRPr lang="en-US" dirty="0"/>
          </a:p>
        </p:txBody>
      </p:sp>
    </p:spTree>
    <p:extLst>
      <p:ext uri="{BB962C8B-B14F-4D97-AF65-F5344CB8AC3E}">
        <p14:creationId xmlns:p14="http://schemas.microsoft.com/office/powerpoint/2010/main" val="2670084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rot="10800000" flipV="1">
            <a:off x="380999" y="304800"/>
            <a:ext cx="8248015" cy="990600"/>
          </a:xfrm>
        </p:spPr>
        <p:txBody>
          <a:bodyPr>
            <a:normAutofit/>
          </a:bodyPr>
          <a:lstStyle/>
          <a:p>
            <a:pPr algn="ctr" eaLnBrk="1" hangingPunct="1">
              <a:defRPr/>
            </a:pPr>
            <a:r>
              <a:rPr lang="en-US" dirty="0" smtClean="0"/>
              <a:t>Maslow’s Hierarchy of Needs</a:t>
            </a:r>
          </a:p>
        </p:txBody>
      </p:sp>
      <p:sp>
        <p:nvSpPr>
          <p:cNvPr id="4100" name="Rectangle 5"/>
          <p:cNvSpPr>
            <a:spLocks noChangeArrowheads="1"/>
          </p:cNvSpPr>
          <p:nvPr/>
        </p:nvSpPr>
        <p:spPr bwMode="auto">
          <a:xfrm>
            <a:off x="1143000" y="6477000"/>
            <a:ext cx="67881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dirty="0">
                <a:latin typeface="Arial" charset="0"/>
                <a:cs typeface="Arial" charset="0"/>
              </a:rPr>
              <a:t>UNT in partnership with TEA, Copyright ©   All rights reserved                                                       2</a:t>
            </a:r>
          </a:p>
        </p:txBody>
      </p:sp>
      <p:sp>
        <p:nvSpPr>
          <p:cNvPr id="2" name="Footer Placeholder 1"/>
          <p:cNvSpPr>
            <a:spLocks noGrp="1"/>
          </p:cNvSpPr>
          <p:nvPr>
            <p:ph type="ftr" sz="quarter" idx="11"/>
          </p:nvPr>
        </p:nvSpPr>
        <p:spPr/>
        <p:txBody>
          <a:bodyPr/>
          <a:lstStyle/>
          <a:p>
            <a:r>
              <a:rPr lang="en-US" dirty="0" smtClean="0"/>
              <a:t>Copyright © Texas Education Agency, 2012.  All rights reserved.</a:t>
            </a:r>
            <a:endParaRPr lang="en-US" dirty="0"/>
          </a:p>
        </p:txBody>
      </p:sp>
      <p:sp>
        <p:nvSpPr>
          <p:cNvPr id="3" name="Slide Number Placeholder 2"/>
          <p:cNvSpPr>
            <a:spLocks noGrp="1"/>
          </p:cNvSpPr>
          <p:nvPr>
            <p:ph type="sldNum" sz="quarter" idx="12"/>
          </p:nvPr>
        </p:nvSpPr>
        <p:spPr/>
        <p:txBody>
          <a:bodyPr/>
          <a:lstStyle/>
          <a:p>
            <a:fld id="{2552C206-3BE4-4F86-86EE-CDCC3D8FB61F}" type="slidenum">
              <a:rPr lang="en-US" smtClean="0"/>
              <a:t>4</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0381" y="1295400"/>
            <a:ext cx="5152419" cy="4469696"/>
          </a:xfrm>
          <a:prstGeom prst="rect">
            <a:avLst/>
          </a:prstGeom>
        </p:spPr>
      </p:pic>
    </p:spTree>
    <p:extLst>
      <p:ext uri="{BB962C8B-B14F-4D97-AF65-F5344CB8AC3E}">
        <p14:creationId xmlns:p14="http://schemas.microsoft.com/office/powerpoint/2010/main" val="86801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183880" cy="1051560"/>
          </a:xfrm>
        </p:spPr>
        <p:txBody>
          <a:bodyPr/>
          <a:lstStyle/>
          <a:p>
            <a:pPr algn="ctr"/>
            <a:r>
              <a:rPr lang="en-US" dirty="0"/>
              <a:t>WANTS</a:t>
            </a:r>
          </a:p>
        </p:txBody>
      </p:sp>
      <p:sp>
        <p:nvSpPr>
          <p:cNvPr id="3" name="Content Placeholder 2"/>
          <p:cNvSpPr>
            <a:spLocks noGrp="1"/>
          </p:cNvSpPr>
          <p:nvPr>
            <p:ph sz="half" idx="1"/>
          </p:nvPr>
        </p:nvSpPr>
        <p:spPr>
          <a:xfrm>
            <a:off x="514352" y="1630680"/>
            <a:ext cx="3931920" cy="4389120"/>
          </a:xfrm>
        </p:spPr>
        <p:txBody>
          <a:bodyPr/>
          <a:lstStyle/>
          <a:p>
            <a:pPr>
              <a:lnSpc>
                <a:spcPct val="90000"/>
              </a:lnSpc>
              <a:defRPr/>
            </a:pPr>
            <a:r>
              <a:rPr lang="en-US" b="1" dirty="0"/>
              <a:t>Economic</a:t>
            </a:r>
          </a:p>
          <a:p>
            <a:pPr lvl="1">
              <a:lnSpc>
                <a:spcPct val="90000"/>
              </a:lnSpc>
              <a:defRPr/>
            </a:pPr>
            <a:r>
              <a:rPr lang="en-US" sz="2600" b="1" dirty="0"/>
              <a:t>Material goods and service</a:t>
            </a:r>
          </a:p>
          <a:p>
            <a:pPr lvl="1">
              <a:lnSpc>
                <a:spcPct val="90000"/>
              </a:lnSpc>
              <a:defRPr/>
            </a:pPr>
            <a:r>
              <a:rPr lang="en-US" sz="2600" b="1" dirty="0"/>
              <a:t>Basis of an economy</a:t>
            </a:r>
          </a:p>
          <a:p>
            <a:pPr lvl="1">
              <a:lnSpc>
                <a:spcPct val="90000"/>
              </a:lnSpc>
              <a:defRPr/>
            </a:pPr>
            <a:r>
              <a:rPr lang="en-US" sz="2600" b="1" dirty="0"/>
              <a:t>Clothing, housing, cars</a:t>
            </a:r>
          </a:p>
          <a:p>
            <a:pPr lvl="1">
              <a:lnSpc>
                <a:spcPct val="90000"/>
              </a:lnSpc>
              <a:defRPr/>
            </a:pPr>
            <a:r>
              <a:rPr lang="en-US" sz="2600" b="1" dirty="0"/>
              <a:t>Hair styling, medical care, airline </a:t>
            </a:r>
            <a:r>
              <a:rPr lang="en-US" sz="2600" b="1" dirty="0" smtClean="0"/>
              <a:t>tickets</a:t>
            </a:r>
            <a:endParaRPr lang="en-US" sz="2600" b="1" dirty="0"/>
          </a:p>
        </p:txBody>
      </p:sp>
      <p:sp>
        <p:nvSpPr>
          <p:cNvPr id="4" name="Content Placeholder 3"/>
          <p:cNvSpPr>
            <a:spLocks noGrp="1"/>
          </p:cNvSpPr>
          <p:nvPr>
            <p:ph sz="half" idx="2"/>
          </p:nvPr>
        </p:nvSpPr>
        <p:spPr>
          <a:xfrm>
            <a:off x="4755360" y="1630680"/>
            <a:ext cx="3931920" cy="4389120"/>
          </a:xfrm>
        </p:spPr>
        <p:txBody>
          <a:bodyPr/>
          <a:lstStyle/>
          <a:p>
            <a:pPr>
              <a:lnSpc>
                <a:spcPct val="90000"/>
              </a:lnSpc>
              <a:defRPr/>
            </a:pPr>
            <a:r>
              <a:rPr lang="en-US" b="1" dirty="0"/>
              <a:t>Non-economic</a:t>
            </a:r>
          </a:p>
          <a:p>
            <a:pPr lvl="1">
              <a:lnSpc>
                <a:spcPct val="90000"/>
              </a:lnSpc>
              <a:defRPr/>
            </a:pPr>
            <a:r>
              <a:rPr lang="en-US" sz="2600" b="1" dirty="0"/>
              <a:t>Sunshine</a:t>
            </a:r>
          </a:p>
          <a:p>
            <a:pPr lvl="1">
              <a:lnSpc>
                <a:spcPct val="90000"/>
              </a:lnSpc>
              <a:defRPr/>
            </a:pPr>
            <a:r>
              <a:rPr lang="en-US" sz="2600" b="1" dirty="0"/>
              <a:t>Fresh air</a:t>
            </a:r>
          </a:p>
          <a:p>
            <a:pPr lvl="1">
              <a:lnSpc>
                <a:spcPct val="90000"/>
              </a:lnSpc>
              <a:defRPr/>
            </a:pPr>
            <a:r>
              <a:rPr lang="en-US" sz="2600" b="1" dirty="0"/>
              <a:t>Exercise</a:t>
            </a:r>
          </a:p>
          <a:p>
            <a:pPr lvl="1">
              <a:lnSpc>
                <a:spcPct val="90000"/>
              </a:lnSpc>
              <a:defRPr/>
            </a:pPr>
            <a:r>
              <a:rPr lang="en-US" sz="2600" b="1" dirty="0"/>
              <a:t>Friendship</a:t>
            </a:r>
          </a:p>
          <a:p>
            <a:pPr lvl="1">
              <a:lnSpc>
                <a:spcPct val="90000"/>
              </a:lnSpc>
              <a:defRPr/>
            </a:pPr>
            <a:r>
              <a:rPr lang="en-US" sz="2600" b="1" dirty="0"/>
              <a:t>Happiness</a:t>
            </a:r>
          </a:p>
          <a:p>
            <a:endParaRPr lang="en-US" dirty="0"/>
          </a:p>
        </p:txBody>
      </p:sp>
      <p:sp>
        <p:nvSpPr>
          <p:cNvPr id="5" name="Footer Placeholder 4"/>
          <p:cNvSpPr>
            <a:spLocks noGrp="1"/>
          </p:cNvSpPr>
          <p:nvPr>
            <p:ph type="ftr" sz="quarter" idx="11"/>
          </p:nvPr>
        </p:nvSpPr>
        <p:spPr/>
        <p:txBody>
          <a:bodyPr/>
          <a:lstStyle/>
          <a:p>
            <a:r>
              <a:rPr lang="en-US" smtClean="0"/>
              <a:t>Copyright © Texas Education Agency, 2012.  All rights reserved.</a:t>
            </a:r>
            <a:endParaRPr lang="en-US" dirty="0"/>
          </a:p>
        </p:txBody>
      </p:sp>
      <p:sp>
        <p:nvSpPr>
          <p:cNvPr id="6" name="Slide Number Placeholder 5"/>
          <p:cNvSpPr>
            <a:spLocks noGrp="1"/>
          </p:cNvSpPr>
          <p:nvPr>
            <p:ph type="sldNum" sz="quarter" idx="12"/>
          </p:nvPr>
        </p:nvSpPr>
        <p:spPr/>
        <p:txBody>
          <a:bodyPr/>
          <a:lstStyle/>
          <a:p>
            <a:fld id="{2552C206-3BE4-4F86-86EE-CDCC3D8FB61F}" type="slidenum">
              <a:rPr lang="en-US" smtClean="0"/>
              <a:t>5</a:t>
            </a:fld>
            <a:endParaRPr lang="en-US" dirty="0"/>
          </a:p>
        </p:txBody>
      </p:sp>
    </p:spTree>
    <p:extLst>
      <p:ext uri="{BB962C8B-B14F-4D97-AF65-F5344CB8AC3E}">
        <p14:creationId xmlns:p14="http://schemas.microsoft.com/office/powerpoint/2010/main" val="3232950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80060" y="152400"/>
            <a:ext cx="8183880" cy="1051560"/>
          </a:xfrm>
        </p:spPr>
        <p:txBody>
          <a:bodyPr/>
          <a:lstStyle/>
          <a:p>
            <a:pPr algn="ctr" eaLnBrk="1" hangingPunct="1">
              <a:defRPr/>
            </a:pPr>
            <a:r>
              <a:rPr lang="en-US" dirty="0" smtClean="0"/>
              <a:t>Needs and Wants	</a:t>
            </a:r>
          </a:p>
        </p:txBody>
      </p:sp>
      <p:sp>
        <p:nvSpPr>
          <p:cNvPr id="16387" name="Rectangle 3"/>
          <p:cNvSpPr>
            <a:spLocks noGrp="1" noChangeArrowheads="1"/>
          </p:cNvSpPr>
          <p:nvPr>
            <p:ph idx="1"/>
          </p:nvPr>
        </p:nvSpPr>
        <p:spPr>
          <a:xfrm>
            <a:off x="609600" y="1417638"/>
            <a:ext cx="7993062" cy="4678362"/>
          </a:xfrm>
        </p:spPr>
        <p:txBody>
          <a:bodyPr>
            <a:normAutofit fontScale="92500" lnSpcReduction="20000"/>
          </a:bodyPr>
          <a:lstStyle/>
          <a:p>
            <a:pPr eaLnBrk="1" hangingPunct="1">
              <a:defRPr/>
            </a:pPr>
            <a:r>
              <a:rPr lang="en-US" sz="3200" b="1" dirty="0" smtClean="0"/>
              <a:t>Needs and wants are unlimited.</a:t>
            </a:r>
          </a:p>
          <a:p>
            <a:pPr eaLnBrk="1" hangingPunct="1">
              <a:defRPr/>
            </a:pPr>
            <a:endParaRPr lang="en-US" sz="3200" b="1" dirty="0" smtClean="0"/>
          </a:p>
          <a:p>
            <a:pPr eaLnBrk="1" hangingPunct="1">
              <a:defRPr/>
            </a:pPr>
            <a:r>
              <a:rPr lang="en-US" sz="3200" b="1" dirty="0" smtClean="0"/>
              <a:t>Needs and wants are only limited by the minds of consumers.</a:t>
            </a:r>
          </a:p>
          <a:p>
            <a:pPr eaLnBrk="1" hangingPunct="1">
              <a:defRPr/>
            </a:pPr>
            <a:endParaRPr lang="en-US" sz="3200" b="1" dirty="0" smtClean="0"/>
          </a:p>
          <a:p>
            <a:pPr eaLnBrk="1" hangingPunct="1">
              <a:defRPr/>
            </a:pPr>
            <a:r>
              <a:rPr lang="en-US" sz="3200" b="1" dirty="0" smtClean="0"/>
              <a:t>Many purchases are related to additional purchases.</a:t>
            </a:r>
          </a:p>
          <a:p>
            <a:pPr eaLnBrk="1" hangingPunct="1">
              <a:defRPr/>
            </a:pPr>
            <a:endParaRPr lang="en-US" sz="3200" b="1" dirty="0" smtClean="0"/>
          </a:p>
          <a:p>
            <a:pPr eaLnBrk="1" hangingPunct="1">
              <a:defRPr/>
            </a:pPr>
            <a:r>
              <a:rPr lang="en-US" sz="3200" b="1" dirty="0" smtClean="0"/>
              <a:t>Businesses respond to needs and wants when they can make a profit.</a:t>
            </a:r>
          </a:p>
        </p:txBody>
      </p:sp>
      <p:sp>
        <p:nvSpPr>
          <p:cNvPr id="2" name="Footer Placeholder 1"/>
          <p:cNvSpPr>
            <a:spLocks noGrp="1"/>
          </p:cNvSpPr>
          <p:nvPr>
            <p:ph type="ftr" sz="quarter" idx="11"/>
          </p:nvPr>
        </p:nvSpPr>
        <p:spPr/>
        <p:txBody>
          <a:bodyPr/>
          <a:lstStyle/>
          <a:p>
            <a:r>
              <a:rPr lang="en-US" dirty="0" smtClean="0"/>
              <a:t>Copyright © Texas Education Agency, 2012.  All rights reserved.</a:t>
            </a:r>
            <a:endParaRPr lang="en-US" dirty="0"/>
          </a:p>
        </p:txBody>
      </p:sp>
      <p:sp>
        <p:nvSpPr>
          <p:cNvPr id="3" name="Slide Number Placeholder 2"/>
          <p:cNvSpPr>
            <a:spLocks noGrp="1"/>
          </p:cNvSpPr>
          <p:nvPr>
            <p:ph type="sldNum" sz="quarter" idx="12"/>
          </p:nvPr>
        </p:nvSpPr>
        <p:spPr/>
        <p:txBody>
          <a:bodyPr/>
          <a:lstStyle/>
          <a:p>
            <a:fld id="{2552C206-3BE4-4F86-86EE-CDCC3D8FB61F}" type="slidenum">
              <a:rPr lang="en-US" smtClean="0"/>
              <a:t>6</a:t>
            </a:fld>
            <a:endParaRPr lang="en-US" dirty="0"/>
          </a:p>
        </p:txBody>
      </p:sp>
    </p:spTree>
    <p:extLst>
      <p:ext uri="{BB962C8B-B14F-4D97-AF65-F5344CB8AC3E}">
        <p14:creationId xmlns:p14="http://schemas.microsoft.com/office/powerpoint/2010/main" val="1426005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260848"/>
          </a:xfrm>
        </p:spPr>
        <p:txBody>
          <a:bodyPr>
            <a:normAutofit fontScale="85000" lnSpcReduction="10000"/>
          </a:bodyPr>
          <a:lstStyle/>
          <a:p>
            <a:pPr marL="0" indent="0">
              <a:buNone/>
            </a:pPr>
            <a:r>
              <a:rPr lang="en-US" sz="3600" b="1" dirty="0" smtClean="0">
                <a:solidFill>
                  <a:srgbClr val="C00000"/>
                </a:solidFill>
              </a:rPr>
              <a:t>Product Features- </a:t>
            </a:r>
          </a:p>
          <a:p>
            <a:pPr marL="0" indent="0">
              <a:buNone/>
            </a:pPr>
            <a:endParaRPr lang="en-US" sz="3600" b="1" dirty="0" smtClean="0">
              <a:solidFill>
                <a:srgbClr val="C00000"/>
              </a:solidFill>
            </a:endParaRPr>
          </a:p>
          <a:p>
            <a:r>
              <a:rPr lang="en-US" b="1" dirty="0" smtClean="0"/>
              <a:t>May be basic, physical or extended attributes of the product. </a:t>
            </a:r>
          </a:p>
          <a:p>
            <a:endParaRPr lang="en-US" b="1" dirty="0" smtClean="0"/>
          </a:p>
          <a:p>
            <a:r>
              <a:rPr lang="en-US" b="1" dirty="0" smtClean="0"/>
              <a:t>The most basic feature of a product is its intended use.</a:t>
            </a:r>
          </a:p>
          <a:p>
            <a:endParaRPr lang="en-US" b="1" dirty="0" smtClean="0"/>
          </a:p>
          <a:p>
            <a:r>
              <a:rPr lang="en-US" b="1" dirty="0" smtClean="0"/>
              <a:t>Consumers look for qualities of a product that differentiate competing brands.</a:t>
            </a:r>
          </a:p>
          <a:p>
            <a:endParaRPr lang="en-US" b="1" dirty="0" smtClean="0"/>
          </a:p>
          <a:p>
            <a:r>
              <a:rPr lang="en-US" b="1" dirty="0" smtClean="0"/>
              <a:t>Additional features add more value to a products and provide reason for price differences.</a:t>
            </a:r>
            <a:endParaRPr lang="en-US" b="1" dirty="0"/>
          </a:p>
        </p:txBody>
      </p:sp>
      <p:sp>
        <p:nvSpPr>
          <p:cNvPr id="4" name="Footer Placeholder 3"/>
          <p:cNvSpPr>
            <a:spLocks noGrp="1"/>
          </p:cNvSpPr>
          <p:nvPr>
            <p:ph type="ftr" sz="quarter" idx="11"/>
          </p:nvPr>
        </p:nvSpPr>
        <p:spPr/>
        <p:txBody>
          <a:bodyPr/>
          <a:lstStyle/>
          <a:p>
            <a:r>
              <a:rPr lang="en-US" dirty="0" smtClean="0"/>
              <a:t>Copyright © Texas Education Agency, 2012.  All rights reserved.</a:t>
            </a:r>
            <a:endParaRPr lang="en-US" dirty="0"/>
          </a:p>
        </p:txBody>
      </p:sp>
      <p:sp>
        <p:nvSpPr>
          <p:cNvPr id="5" name="Slide Number Placeholder 4"/>
          <p:cNvSpPr>
            <a:spLocks noGrp="1"/>
          </p:cNvSpPr>
          <p:nvPr>
            <p:ph type="sldNum" sz="quarter" idx="12"/>
          </p:nvPr>
        </p:nvSpPr>
        <p:spPr/>
        <p:txBody>
          <a:bodyPr/>
          <a:lstStyle/>
          <a:p>
            <a:fld id="{2552C206-3BE4-4F86-86EE-CDCC3D8FB61F}" type="slidenum">
              <a:rPr lang="en-US" smtClean="0"/>
              <a:t>7</a:t>
            </a:fld>
            <a:endParaRPr lang="en-US" dirty="0"/>
          </a:p>
        </p:txBody>
      </p:sp>
    </p:spTree>
    <p:extLst>
      <p:ext uri="{BB962C8B-B14F-4D97-AF65-F5344CB8AC3E}">
        <p14:creationId xmlns:p14="http://schemas.microsoft.com/office/powerpoint/2010/main" val="3633022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606552"/>
            <a:ext cx="8183880" cy="5337048"/>
          </a:xfrm>
        </p:spPr>
        <p:txBody>
          <a:bodyPr>
            <a:normAutofit/>
          </a:bodyPr>
          <a:lstStyle/>
          <a:p>
            <a:pPr marL="0" indent="0">
              <a:buNone/>
            </a:pPr>
            <a:r>
              <a:rPr lang="en-US" sz="3100" b="1" dirty="0" smtClean="0">
                <a:solidFill>
                  <a:srgbClr val="C00000"/>
                </a:solidFill>
              </a:rPr>
              <a:t>Product Benefits -</a:t>
            </a:r>
          </a:p>
          <a:p>
            <a:endParaRPr lang="en-US" sz="3200" b="1" dirty="0" smtClean="0"/>
          </a:p>
          <a:p>
            <a:r>
              <a:rPr lang="en-US" sz="2400" b="1" dirty="0" smtClean="0"/>
              <a:t>Benefits for the customer</a:t>
            </a:r>
          </a:p>
          <a:p>
            <a:endParaRPr lang="en-US" sz="2400" b="1" dirty="0" smtClean="0"/>
          </a:p>
          <a:p>
            <a:r>
              <a:rPr lang="en-US" sz="2400" b="1" dirty="0" smtClean="0"/>
              <a:t>Advantages or personal satisfaction one gets from the product use</a:t>
            </a:r>
          </a:p>
          <a:p>
            <a:endParaRPr lang="en-US" sz="2400" b="1" dirty="0"/>
          </a:p>
          <a:p>
            <a:r>
              <a:rPr lang="en-US" sz="2400" b="1" dirty="0" smtClean="0"/>
              <a:t>Product benefits become selling points for the salesperson.</a:t>
            </a:r>
          </a:p>
          <a:p>
            <a:endParaRPr lang="en-US" sz="3200" b="1" dirty="0"/>
          </a:p>
          <a:p>
            <a:endParaRPr lang="en-US" sz="3200" b="1" dirty="0" smtClean="0"/>
          </a:p>
          <a:p>
            <a:endParaRPr lang="en-US" sz="3200" b="1" dirty="0" smtClean="0"/>
          </a:p>
          <a:p>
            <a:endParaRPr lang="en-US" sz="3200" b="1" dirty="0"/>
          </a:p>
        </p:txBody>
      </p:sp>
      <p:sp>
        <p:nvSpPr>
          <p:cNvPr id="4" name="Footer Placeholder 3"/>
          <p:cNvSpPr>
            <a:spLocks noGrp="1"/>
          </p:cNvSpPr>
          <p:nvPr>
            <p:ph type="ftr" sz="quarter" idx="11"/>
          </p:nvPr>
        </p:nvSpPr>
        <p:spPr/>
        <p:txBody>
          <a:bodyPr/>
          <a:lstStyle/>
          <a:p>
            <a:r>
              <a:rPr lang="en-US" dirty="0" smtClean="0"/>
              <a:t>Copyright © Texas Education Agency, 2012.  All rights reserved.</a:t>
            </a:r>
            <a:endParaRPr lang="en-US" dirty="0"/>
          </a:p>
        </p:txBody>
      </p:sp>
      <p:sp>
        <p:nvSpPr>
          <p:cNvPr id="5" name="Slide Number Placeholder 4"/>
          <p:cNvSpPr>
            <a:spLocks noGrp="1"/>
          </p:cNvSpPr>
          <p:nvPr>
            <p:ph type="sldNum" sz="quarter" idx="12"/>
          </p:nvPr>
        </p:nvSpPr>
        <p:spPr/>
        <p:txBody>
          <a:bodyPr/>
          <a:lstStyle/>
          <a:p>
            <a:fld id="{2552C206-3BE4-4F86-86EE-CDCC3D8FB61F}" type="slidenum">
              <a:rPr lang="en-US" smtClean="0"/>
              <a:t>8</a:t>
            </a:fld>
            <a:endParaRPr lang="en-US" dirty="0"/>
          </a:p>
        </p:txBody>
      </p:sp>
    </p:spTree>
    <p:extLst>
      <p:ext uri="{BB962C8B-B14F-4D97-AF65-F5344CB8AC3E}">
        <p14:creationId xmlns:p14="http://schemas.microsoft.com/office/powerpoint/2010/main" val="2857424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720" y="304800"/>
            <a:ext cx="8183880" cy="1051560"/>
          </a:xfrm>
        </p:spPr>
        <p:txBody>
          <a:bodyPr/>
          <a:lstStyle/>
          <a:p>
            <a:r>
              <a:rPr lang="en-US" dirty="0" smtClean="0"/>
              <a:t>Maslow’s Hierarchy of Needs</a:t>
            </a:r>
            <a:endParaRPr lang="en-US" dirty="0"/>
          </a:p>
        </p:txBody>
      </p:sp>
      <p:sp>
        <p:nvSpPr>
          <p:cNvPr id="3" name="Content Placeholder 2"/>
          <p:cNvSpPr>
            <a:spLocks noGrp="1"/>
          </p:cNvSpPr>
          <p:nvPr>
            <p:ph idx="1"/>
          </p:nvPr>
        </p:nvSpPr>
        <p:spPr>
          <a:xfrm>
            <a:off x="457200" y="1444752"/>
            <a:ext cx="8229600" cy="4422648"/>
          </a:xfrm>
        </p:spPr>
        <p:txBody>
          <a:bodyPr>
            <a:normAutofit fontScale="92500" lnSpcReduction="10000"/>
          </a:bodyPr>
          <a:lstStyle/>
          <a:p>
            <a:pPr>
              <a:lnSpc>
                <a:spcPct val="110000"/>
              </a:lnSpc>
            </a:pPr>
            <a:r>
              <a:rPr lang="en-US" b="1" dirty="0" smtClean="0"/>
              <a:t>Log in to </a:t>
            </a:r>
            <a:r>
              <a:rPr lang="en-US" b="1" dirty="0" smtClean="0">
                <a:solidFill>
                  <a:srgbClr val="FF0000"/>
                </a:solidFill>
              </a:rPr>
              <a:t>www.phsbmf.weebly.com</a:t>
            </a:r>
            <a:r>
              <a:rPr lang="en-US" b="1" dirty="0" smtClean="0"/>
              <a:t> and download the PowerPoint </a:t>
            </a:r>
            <a:r>
              <a:rPr lang="en-US" sz="2600" b="1" dirty="0">
                <a:solidFill>
                  <a:srgbClr val="FF0000"/>
                </a:solidFill>
              </a:rPr>
              <a:t>(</a:t>
            </a:r>
            <a:r>
              <a:rPr lang="en-US" sz="2600" b="1" dirty="0" err="1" smtClean="0">
                <a:solidFill>
                  <a:srgbClr val="FF0000"/>
                </a:solidFill>
              </a:rPr>
              <a:t>Advertising_and_Sales_Ex</a:t>
            </a:r>
            <a:r>
              <a:rPr lang="en-US" sz="2600" b="1" dirty="0" smtClean="0">
                <a:solidFill>
                  <a:srgbClr val="FF0000"/>
                </a:solidFill>
              </a:rPr>
              <a:t>) </a:t>
            </a:r>
            <a:r>
              <a:rPr lang="en-US" b="1" dirty="0" smtClean="0"/>
              <a:t>detailing each </a:t>
            </a:r>
            <a:r>
              <a:rPr lang="en-US" b="1" dirty="0"/>
              <a:t>part of the </a:t>
            </a:r>
            <a:r>
              <a:rPr lang="en-US" b="1" dirty="0" smtClean="0"/>
              <a:t>Maslow’s Hierarchy of Needs pyramid.</a:t>
            </a:r>
          </a:p>
          <a:p>
            <a:pPr marL="0" indent="0">
              <a:buNone/>
            </a:pPr>
            <a:endParaRPr lang="en-US" dirty="0" smtClean="0"/>
          </a:p>
          <a:p>
            <a:pPr>
              <a:lnSpc>
                <a:spcPct val="110000"/>
              </a:lnSpc>
            </a:pPr>
            <a:r>
              <a:rPr lang="en-US" b="1" dirty="0" smtClean="0"/>
              <a:t>For each of the five sections find an ad that represents that section and give the reason why you believe that ad represents that section.</a:t>
            </a:r>
          </a:p>
          <a:p>
            <a:endParaRPr lang="en-US" dirty="0" smtClean="0"/>
          </a:p>
          <a:p>
            <a:pPr lvl="1"/>
            <a:endParaRPr lang="en-US" dirty="0" smtClean="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Copyright © Texas Education Agency, 2012.  All rights reserved.</a:t>
            </a:r>
            <a:endParaRPr lang="en-US" dirty="0"/>
          </a:p>
        </p:txBody>
      </p:sp>
      <p:sp>
        <p:nvSpPr>
          <p:cNvPr id="5" name="Slide Number Placeholder 4"/>
          <p:cNvSpPr>
            <a:spLocks noGrp="1"/>
          </p:cNvSpPr>
          <p:nvPr>
            <p:ph type="sldNum" sz="quarter" idx="12"/>
          </p:nvPr>
        </p:nvSpPr>
        <p:spPr/>
        <p:txBody>
          <a:bodyPr/>
          <a:lstStyle/>
          <a:p>
            <a:fld id="{2552C206-3BE4-4F86-86EE-CDCC3D8FB61F}" type="slidenum">
              <a:rPr lang="en-US" smtClean="0"/>
              <a:t>9</a:t>
            </a:fld>
            <a:endParaRPr lang="en-US" dirty="0"/>
          </a:p>
        </p:txBody>
      </p:sp>
    </p:spTree>
    <p:extLst>
      <p:ext uri="{BB962C8B-B14F-4D97-AF65-F5344CB8AC3E}">
        <p14:creationId xmlns:p14="http://schemas.microsoft.com/office/powerpoint/2010/main" val="1756143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523</TotalTime>
  <Words>543</Words>
  <Application>Microsoft Office PowerPoint</Application>
  <PresentationFormat>On-screen Show (4:3)</PresentationFormat>
  <Paragraphs>89</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Verdana</vt:lpstr>
      <vt:lpstr>Wingdings 2</vt:lpstr>
      <vt:lpstr>Aspect</vt:lpstr>
      <vt:lpstr>Advertising</vt:lpstr>
      <vt:lpstr>WHAT IS ADVERTISNG?</vt:lpstr>
      <vt:lpstr>CONSUMERS AND THEIR NEEDS</vt:lpstr>
      <vt:lpstr>Maslow’s Hierarchy of Needs</vt:lpstr>
      <vt:lpstr>WANTS</vt:lpstr>
      <vt:lpstr>Needs and Wants </vt:lpstr>
      <vt:lpstr>PowerPoint Presentation</vt:lpstr>
      <vt:lpstr>PowerPoint Presentation</vt:lpstr>
      <vt:lpstr>Maslow’s Hierarchy of Needs</vt:lpstr>
    </vt:vector>
  </TitlesOfParts>
  <Company>Keller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Business, Marketing, and Finance</dc:title>
  <dc:creator>Petrillo-Blank, Terri</dc:creator>
  <cp:lastModifiedBy>DUNN, CHRISTIAN</cp:lastModifiedBy>
  <cp:revision>33</cp:revision>
  <dcterms:created xsi:type="dcterms:W3CDTF">2011-12-16T15:06:14Z</dcterms:created>
  <dcterms:modified xsi:type="dcterms:W3CDTF">2018-03-19T12:10:19Z</dcterms:modified>
</cp:coreProperties>
</file>